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29" r:id="rId2"/>
    <p:sldId id="332" r:id="rId3"/>
    <p:sldId id="313" r:id="rId4"/>
    <p:sldId id="259" r:id="rId5"/>
    <p:sldId id="392" r:id="rId6"/>
    <p:sldId id="398" r:id="rId7"/>
    <p:sldId id="331" r:id="rId8"/>
    <p:sldId id="264" r:id="rId9"/>
    <p:sldId id="394" r:id="rId10"/>
    <p:sldId id="274" r:id="rId11"/>
    <p:sldId id="393" r:id="rId12"/>
    <p:sldId id="350" r:id="rId13"/>
    <p:sldId id="266" r:id="rId14"/>
    <p:sldId id="293" r:id="rId15"/>
    <p:sldId id="395" r:id="rId16"/>
    <p:sldId id="275" r:id="rId17"/>
    <p:sldId id="390" r:id="rId18"/>
    <p:sldId id="396" r:id="rId19"/>
    <p:sldId id="397" r:id="rId20"/>
    <p:sldId id="267" r:id="rId21"/>
    <p:sldId id="344" r:id="rId22"/>
    <p:sldId id="310" r:id="rId23"/>
    <p:sldId id="295" r:id="rId24"/>
    <p:sldId id="334" r:id="rId25"/>
    <p:sldId id="268" r:id="rId26"/>
    <p:sldId id="389" r:id="rId27"/>
    <p:sldId id="387" r:id="rId28"/>
    <p:sldId id="367" r:id="rId29"/>
    <p:sldId id="391" r:id="rId30"/>
    <p:sldId id="386" r:id="rId31"/>
    <p:sldId id="269" r:id="rId32"/>
    <p:sldId id="336" r:id="rId33"/>
    <p:sldId id="276" r:id="rId34"/>
    <p:sldId id="296" r:id="rId35"/>
    <p:sldId id="271" r:id="rId36"/>
    <p:sldId id="365" r:id="rId37"/>
    <p:sldId id="278" r:id="rId38"/>
    <p:sldId id="352" r:id="rId39"/>
    <p:sldId id="272" r:id="rId40"/>
    <p:sldId id="349" r:id="rId41"/>
    <p:sldId id="289" r:id="rId42"/>
    <p:sldId id="320" r:id="rId43"/>
    <p:sldId id="288" r:id="rId44"/>
    <p:sldId id="319" r:id="rId45"/>
    <p:sldId id="372" r:id="rId46"/>
    <p:sldId id="333" r:id="rId47"/>
    <p:sldId id="312" r:id="rId48"/>
    <p:sldId id="280" r:id="rId49"/>
    <p:sldId id="321" r:id="rId50"/>
    <p:sldId id="330" r:id="rId51"/>
    <p:sldId id="327" r:id="rId52"/>
    <p:sldId id="347" r:id="rId53"/>
    <p:sldId id="378" r:id="rId54"/>
    <p:sldId id="379" r:id="rId55"/>
    <p:sldId id="277" r:id="rId56"/>
    <p:sldId id="341" r:id="rId57"/>
    <p:sldId id="325" r:id="rId58"/>
    <p:sldId id="304" r:id="rId59"/>
    <p:sldId id="369" r:id="rId60"/>
    <p:sldId id="388" r:id="rId61"/>
    <p:sldId id="371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80" r:id="rId73"/>
    <p:sldId id="381" r:id="rId74"/>
    <p:sldId id="382" r:id="rId75"/>
    <p:sldId id="383" r:id="rId76"/>
    <p:sldId id="38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Kim" initials="JK" lastIdx="1" clrIdx="0">
    <p:extLst>
      <p:ext uri="{19B8F6BF-5375-455C-9EA6-DF929625EA0E}">
        <p15:presenceInfo xmlns:p15="http://schemas.microsoft.com/office/powerpoint/2012/main" userId="S-1-5-21-2127521184-1604012920-1887927527-9895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361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25T11:01:43.367" idx="1">
    <p:pos x="10" y="10"/>
    <p:text>Add ref on behavioral control of judges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C2CF5-E4DC-421C-9140-91A3992CE4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EA7B1-EEDC-4A87-99B0-7472983854FA}">
      <dgm:prSet/>
      <dgm:spPr/>
      <dgm:t>
        <a:bodyPr/>
        <a:lstStyle/>
        <a:p>
          <a:pPr rtl="0"/>
          <a:r>
            <a:rPr lang="en-US"/>
            <a:t>Investment decisions</a:t>
          </a:r>
        </a:p>
      </dgm:t>
    </dgm:pt>
    <dgm:pt modelId="{E3B0DA25-65D0-4B61-8BC2-37683601ECBC}" type="parTrans" cxnId="{DE1FD0F7-89AB-4089-B7B3-681AE9365A1F}">
      <dgm:prSet/>
      <dgm:spPr/>
      <dgm:t>
        <a:bodyPr/>
        <a:lstStyle/>
        <a:p>
          <a:endParaRPr lang="en-US"/>
        </a:p>
      </dgm:t>
    </dgm:pt>
    <dgm:pt modelId="{E4C4BC35-50DE-4C2E-A29C-813EF6DB7EE0}" type="sibTrans" cxnId="{DE1FD0F7-89AB-4089-B7B3-681AE9365A1F}">
      <dgm:prSet/>
      <dgm:spPr/>
      <dgm:t>
        <a:bodyPr/>
        <a:lstStyle/>
        <a:p>
          <a:endParaRPr lang="en-US"/>
        </a:p>
      </dgm:t>
    </dgm:pt>
    <dgm:pt modelId="{2E6808D4-C714-4856-B196-ECDF162C56DC}">
      <dgm:prSet/>
      <dgm:spPr/>
      <dgm:t>
        <a:bodyPr/>
        <a:lstStyle/>
        <a:p>
          <a:pPr rtl="0"/>
          <a:r>
            <a:rPr lang="en-US"/>
            <a:t>Which area / feature to invest in?</a:t>
          </a:r>
        </a:p>
      </dgm:t>
    </dgm:pt>
    <dgm:pt modelId="{D6AB10C7-C405-4C13-A671-0ECF606AC114}" type="parTrans" cxnId="{3DA2A4D4-2848-4C1F-BA2A-96686557BF21}">
      <dgm:prSet/>
      <dgm:spPr/>
      <dgm:t>
        <a:bodyPr/>
        <a:lstStyle/>
        <a:p>
          <a:endParaRPr lang="en-US"/>
        </a:p>
      </dgm:t>
    </dgm:pt>
    <dgm:pt modelId="{09A5FFA8-0722-479D-976F-92708A14D1B7}" type="sibTrans" cxnId="{3DA2A4D4-2848-4C1F-BA2A-96686557BF21}">
      <dgm:prSet/>
      <dgm:spPr/>
      <dgm:t>
        <a:bodyPr/>
        <a:lstStyle/>
        <a:p>
          <a:endParaRPr lang="en-US"/>
        </a:p>
      </dgm:t>
    </dgm:pt>
    <dgm:pt modelId="{E04D36B2-AF5F-4764-9609-B3949DE1B43F}">
      <dgm:prSet/>
      <dgm:spPr/>
      <dgm:t>
        <a:bodyPr/>
        <a:lstStyle/>
        <a:p>
          <a:pPr rtl="0"/>
          <a:r>
            <a:rPr lang="en-US" dirty="0"/>
            <a:t>Shipping decisions</a:t>
          </a:r>
        </a:p>
      </dgm:t>
    </dgm:pt>
    <dgm:pt modelId="{793B7208-FB8F-4E4C-A1CB-476F21AD7DB7}" type="parTrans" cxnId="{FB070594-D545-41F4-9129-9E0F1BD2EB1A}">
      <dgm:prSet/>
      <dgm:spPr/>
      <dgm:t>
        <a:bodyPr/>
        <a:lstStyle/>
        <a:p>
          <a:endParaRPr lang="en-US"/>
        </a:p>
      </dgm:t>
    </dgm:pt>
    <dgm:pt modelId="{5724B5DD-5B41-4661-A814-6EF5247E053F}" type="sibTrans" cxnId="{FB070594-D545-41F4-9129-9E0F1BD2EB1A}">
      <dgm:prSet/>
      <dgm:spPr/>
      <dgm:t>
        <a:bodyPr/>
        <a:lstStyle/>
        <a:p>
          <a:endParaRPr lang="en-US"/>
        </a:p>
      </dgm:t>
    </dgm:pt>
    <dgm:pt modelId="{67737E34-34A5-47A7-856F-6870DE81107E}">
      <dgm:prSet/>
      <dgm:spPr/>
      <dgm:t>
        <a:bodyPr/>
        <a:lstStyle/>
        <a:p>
          <a:pPr rtl="0"/>
          <a:r>
            <a:rPr lang="en-US" dirty="0"/>
            <a:t>Track goal / progress</a:t>
          </a:r>
        </a:p>
      </dgm:t>
    </dgm:pt>
    <dgm:pt modelId="{31148E82-13CC-4F71-A3AB-272B1BE77904}" type="parTrans" cxnId="{83181C99-AC25-4877-9E1A-A76B1CAFD373}">
      <dgm:prSet/>
      <dgm:spPr/>
      <dgm:t>
        <a:bodyPr/>
        <a:lstStyle/>
        <a:p>
          <a:endParaRPr lang="en-US"/>
        </a:p>
      </dgm:t>
    </dgm:pt>
    <dgm:pt modelId="{14CFF3F0-13D5-479C-9A00-DC8EADB3D1A0}" type="sibTrans" cxnId="{83181C99-AC25-4877-9E1A-A76B1CAFD373}">
      <dgm:prSet/>
      <dgm:spPr/>
      <dgm:t>
        <a:bodyPr/>
        <a:lstStyle/>
        <a:p>
          <a:endParaRPr lang="en-US"/>
        </a:p>
      </dgm:t>
    </dgm:pt>
    <dgm:pt modelId="{F766837A-FA8D-4061-96AA-6C52810103E9}">
      <dgm:prSet/>
      <dgm:spPr/>
      <dgm:t>
        <a:bodyPr/>
        <a:lstStyle/>
        <a:p>
          <a:pPr rtl="0"/>
          <a:r>
            <a:rPr lang="en-US" dirty="0"/>
            <a:t>More effective ML models</a:t>
          </a:r>
        </a:p>
      </dgm:t>
    </dgm:pt>
    <dgm:pt modelId="{FC00F8A7-8A14-4461-9139-AB19774ADCC8}" type="parTrans" cxnId="{D9A58620-D0B8-4100-A0C0-EC38504FFDB8}">
      <dgm:prSet/>
      <dgm:spPr/>
      <dgm:t>
        <a:bodyPr/>
        <a:lstStyle/>
        <a:p>
          <a:endParaRPr lang="en-US"/>
        </a:p>
      </dgm:t>
    </dgm:pt>
    <dgm:pt modelId="{513DE745-E02A-4696-8004-3E209E4AD394}" type="sibTrans" cxnId="{D9A58620-D0B8-4100-A0C0-EC38504FFDB8}">
      <dgm:prSet/>
      <dgm:spPr/>
      <dgm:t>
        <a:bodyPr/>
        <a:lstStyle/>
        <a:p>
          <a:endParaRPr lang="en-US"/>
        </a:p>
      </dgm:t>
    </dgm:pt>
    <dgm:pt modelId="{930D910C-399B-45BA-9987-269C5336B012}">
      <dgm:prSet/>
      <dgm:spPr/>
      <dgm:t>
        <a:bodyPr/>
        <a:lstStyle/>
        <a:p>
          <a:pPr rtl="0"/>
          <a:r>
            <a:rPr lang="en-US" dirty="0"/>
            <a:t>Which version should we ship?</a:t>
          </a:r>
        </a:p>
      </dgm:t>
    </dgm:pt>
    <dgm:pt modelId="{698BD57C-1C72-424E-9C16-EDE7428325B7}" type="parTrans" cxnId="{B92E0F8D-ECAC-4986-A892-FC59F37CBE07}">
      <dgm:prSet/>
      <dgm:spPr/>
      <dgm:t>
        <a:bodyPr/>
        <a:lstStyle/>
        <a:p>
          <a:endParaRPr lang="en-US"/>
        </a:p>
      </dgm:t>
    </dgm:pt>
    <dgm:pt modelId="{388295FE-679A-4170-A62C-60A7EA44997A}" type="sibTrans" cxnId="{B92E0F8D-ECAC-4986-A892-FC59F37CBE07}">
      <dgm:prSet/>
      <dgm:spPr/>
      <dgm:t>
        <a:bodyPr/>
        <a:lstStyle/>
        <a:p>
          <a:endParaRPr lang="en-US"/>
        </a:p>
      </dgm:t>
    </dgm:pt>
    <dgm:pt modelId="{F8209CB5-8884-4F31-BE0C-B9D9EC7A81B7}">
      <dgm:prSet/>
      <dgm:spPr/>
      <dgm:t>
        <a:bodyPr/>
        <a:lstStyle/>
        <a:p>
          <a:pPr rtl="0"/>
          <a:r>
            <a:rPr lang="en-US" dirty="0"/>
            <a:t>How far are we from FY2015 goal?</a:t>
          </a:r>
        </a:p>
      </dgm:t>
    </dgm:pt>
    <dgm:pt modelId="{54EE900C-7C12-4902-B4E5-11EF52E8E922}" type="parTrans" cxnId="{3561CF96-D1FA-4B09-9C9E-4A5AB2679ABA}">
      <dgm:prSet/>
      <dgm:spPr/>
      <dgm:t>
        <a:bodyPr/>
        <a:lstStyle/>
        <a:p>
          <a:endParaRPr lang="en-US"/>
        </a:p>
      </dgm:t>
    </dgm:pt>
    <dgm:pt modelId="{D0AC49B7-1241-43AB-B512-784967BBD1F0}" type="sibTrans" cxnId="{3561CF96-D1FA-4B09-9C9E-4A5AB2679ABA}">
      <dgm:prSet/>
      <dgm:spPr/>
      <dgm:t>
        <a:bodyPr/>
        <a:lstStyle/>
        <a:p>
          <a:endParaRPr lang="en-US"/>
        </a:p>
      </dgm:t>
    </dgm:pt>
    <dgm:pt modelId="{4904D375-D672-48BB-B2EB-29098BCED567}">
      <dgm:prSet/>
      <dgm:spPr/>
      <dgm:t>
        <a:bodyPr/>
        <a:lstStyle/>
        <a:p>
          <a:pPr rtl="0"/>
          <a:r>
            <a:rPr lang="en-US" dirty="0"/>
            <a:t>How to get training data for ML model?</a:t>
          </a:r>
        </a:p>
      </dgm:t>
    </dgm:pt>
    <dgm:pt modelId="{46DF55B7-90F9-4BB6-A4E5-6FFE47FFE8AD}" type="parTrans" cxnId="{20C905D0-0626-42B4-ACAD-F0E5CF922909}">
      <dgm:prSet/>
      <dgm:spPr/>
      <dgm:t>
        <a:bodyPr/>
        <a:lstStyle/>
        <a:p>
          <a:endParaRPr lang="en-US"/>
        </a:p>
      </dgm:t>
    </dgm:pt>
    <dgm:pt modelId="{8F14B836-4AD1-4501-A12E-4A0F5A2C9E1A}" type="sibTrans" cxnId="{20C905D0-0626-42B4-ACAD-F0E5CF922909}">
      <dgm:prSet/>
      <dgm:spPr/>
      <dgm:t>
        <a:bodyPr/>
        <a:lstStyle/>
        <a:p>
          <a:endParaRPr lang="en-US"/>
        </a:p>
      </dgm:t>
    </dgm:pt>
    <dgm:pt modelId="{B7E19EF5-C34A-461E-AB68-C9286B2A227C}" type="pres">
      <dgm:prSet presAssocID="{B14C2CF5-E4DC-421C-9140-91A3992CE462}" presName="Name0" presStyleCnt="0">
        <dgm:presLayoutVars>
          <dgm:dir/>
          <dgm:animLvl val="lvl"/>
          <dgm:resizeHandles val="exact"/>
        </dgm:presLayoutVars>
      </dgm:prSet>
      <dgm:spPr/>
    </dgm:pt>
    <dgm:pt modelId="{286B6220-E678-4D30-9BF4-0DBDA90BCE22}" type="pres">
      <dgm:prSet presAssocID="{46FEA7B1-EEDC-4A87-99B0-7472983854FA}" presName="linNode" presStyleCnt="0"/>
      <dgm:spPr/>
    </dgm:pt>
    <dgm:pt modelId="{84EBC2D5-6420-4FEA-90AF-DF8BD8123E42}" type="pres">
      <dgm:prSet presAssocID="{46FEA7B1-EEDC-4A87-99B0-7472983854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BFAE894-1422-40B4-94B0-D874255F12F3}" type="pres">
      <dgm:prSet presAssocID="{46FEA7B1-EEDC-4A87-99B0-7472983854FA}" presName="descendantText" presStyleLbl="alignAccFollowNode1" presStyleIdx="0" presStyleCnt="4">
        <dgm:presLayoutVars>
          <dgm:bulletEnabled val="1"/>
        </dgm:presLayoutVars>
      </dgm:prSet>
      <dgm:spPr/>
    </dgm:pt>
    <dgm:pt modelId="{378D14DA-EF04-4918-B90F-DE5905C6C1F0}" type="pres">
      <dgm:prSet presAssocID="{E4C4BC35-50DE-4C2E-A29C-813EF6DB7EE0}" presName="sp" presStyleCnt="0"/>
      <dgm:spPr/>
    </dgm:pt>
    <dgm:pt modelId="{615D1CCC-9E23-4DF4-AC49-DDFB8E5D52C2}" type="pres">
      <dgm:prSet presAssocID="{E04D36B2-AF5F-4764-9609-B3949DE1B43F}" presName="linNode" presStyleCnt="0"/>
      <dgm:spPr/>
    </dgm:pt>
    <dgm:pt modelId="{82517651-34E5-4F4E-9EC3-4F1B9CCD560E}" type="pres">
      <dgm:prSet presAssocID="{E04D36B2-AF5F-4764-9609-B3949DE1B43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60DE8CB-C5F7-4D28-9F7E-C561DAFA7B95}" type="pres">
      <dgm:prSet presAssocID="{E04D36B2-AF5F-4764-9609-B3949DE1B43F}" presName="descendantText" presStyleLbl="alignAccFollowNode1" presStyleIdx="1" presStyleCnt="4">
        <dgm:presLayoutVars>
          <dgm:bulletEnabled val="1"/>
        </dgm:presLayoutVars>
      </dgm:prSet>
      <dgm:spPr/>
    </dgm:pt>
    <dgm:pt modelId="{08D8C191-E8B0-4E28-B7C7-5F1A9D4C8E6B}" type="pres">
      <dgm:prSet presAssocID="{5724B5DD-5B41-4661-A814-6EF5247E053F}" presName="sp" presStyleCnt="0"/>
      <dgm:spPr/>
    </dgm:pt>
    <dgm:pt modelId="{F3321896-4D54-4082-8EFE-4E15A8E6BF5E}" type="pres">
      <dgm:prSet presAssocID="{67737E34-34A5-47A7-856F-6870DE81107E}" presName="linNode" presStyleCnt="0"/>
      <dgm:spPr/>
    </dgm:pt>
    <dgm:pt modelId="{9E183504-AC01-4895-AFDC-E527257D7626}" type="pres">
      <dgm:prSet presAssocID="{67737E34-34A5-47A7-856F-6870DE8110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75DECE6-25A3-4557-A4CF-3838CD590A2A}" type="pres">
      <dgm:prSet presAssocID="{67737E34-34A5-47A7-856F-6870DE81107E}" presName="descendantText" presStyleLbl="alignAccFollowNode1" presStyleIdx="2" presStyleCnt="4">
        <dgm:presLayoutVars>
          <dgm:bulletEnabled val="1"/>
        </dgm:presLayoutVars>
      </dgm:prSet>
      <dgm:spPr/>
    </dgm:pt>
    <dgm:pt modelId="{8C452E5B-B3C7-45FC-B6C6-14118E823005}" type="pres">
      <dgm:prSet presAssocID="{14CFF3F0-13D5-479C-9A00-DC8EADB3D1A0}" presName="sp" presStyleCnt="0"/>
      <dgm:spPr/>
    </dgm:pt>
    <dgm:pt modelId="{58AECE5C-E909-407E-8B2E-99BA77C4AF1D}" type="pres">
      <dgm:prSet presAssocID="{F766837A-FA8D-4061-96AA-6C52810103E9}" presName="linNode" presStyleCnt="0"/>
      <dgm:spPr/>
    </dgm:pt>
    <dgm:pt modelId="{8FFEDC49-E3D8-4B20-A659-02532F4563A3}" type="pres">
      <dgm:prSet presAssocID="{F766837A-FA8D-4061-96AA-6C52810103E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8708D4B-A032-4F2E-A51C-5830810902BE}" type="pres">
      <dgm:prSet presAssocID="{F766837A-FA8D-4061-96AA-6C52810103E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561CF96-D1FA-4B09-9C9E-4A5AB2679ABA}" srcId="{67737E34-34A5-47A7-856F-6870DE81107E}" destId="{F8209CB5-8884-4F31-BE0C-B9D9EC7A81B7}" srcOrd="0" destOrd="0" parTransId="{54EE900C-7C12-4902-B4E5-11EF52E8E922}" sibTransId="{D0AC49B7-1241-43AB-B512-784967BBD1F0}"/>
    <dgm:cxn modelId="{3DA2A4D4-2848-4C1F-BA2A-96686557BF21}" srcId="{46FEA7B1-EEDC-4A87-99B0-7472983854FA}" destId="{2E6808D4-C714-4856-B196-ECDF162C56DC}" srcOrd="0" destOrd="0" parTransId="{D6AB10C7-C405-4C13-A671-0ECF606AC114}" sibTransId="{09A5FFA8-0722-479D-976F-92708A14D1B7}"/>
    <dgm:cxn modelId="{DFD38632-3DFF-468D-B5E9-588887B8DD5F}" type="presOf" srcId="{4904D375-D672-48BB-B2EB-29098BCED567}" destId="{58708D4B-A032-4F2E-A51C-5830810902BE}" srcOrd="0" destOrd="0" presId="urn:microsoft.com/office/officeart/2005/8/layout/vList5"/>
    <dgm:cxn modelId="{6F6074B4-E6B0-4A94-B7BD-8A9C566F0D18}" type="presOf" srcId="{930D910C-399B-45BA-9987-269C5336B012}" destId="{E60DE8CB-C5F7-4D28-9F7E-C561DAFA7B95}" srcOrd="0" destOrd="0" presId="urn:microsoft.com/office/officeart/2005/8/layout/vList5"/>
    <dgm:cxn modelId="{83181C99-AC25-4877-9E1A-A76B1CAFD373}" srcId="{B14C2CF5-E4DC-421C-9140-91A3992CE462}" destId="{67737E34-34A5-47A7-856F-6870DE81107E}" srcOrd="2" destOrd="0" parTransId="{31148E82-13CC-4F71-A3AB-272B1BE77904}" sibTransId="{14CFF3F0-13D5-479C-9A00-DC8EADB3D1A0}"/>
    <dgm:cxn modelId="{FB070594-D545-41F4-9129-9E0F1BD2EB1A}" srcId="{B14C2CF5-E4DC-421C-9140-91A3992CE462}" destId="{E04D36B2-AF5F-4764-9609-B3949DE1B43F}" srcOrd="1" destOrd="0" parTransId="{793B7208-FB8F-4E4C-A1CB-476F21AD7DB7}" sibTransId="{5724B5DD-5B41-4661-A814-6EF5247E053F}"/>
    <dgm:cxn modelId="{20C905D0-0626-42B4-ACAD-F0E5CF922909}" srcId="{F766837A-FA8D-4061-96AA-6C52810103E9}" destId="{4904D375-D672-48BB-B2EB-29098BCED567}" srcOrd="0" destOrd="0" parTransId="{46DF55B7-90F9-4BB6-A4E5-6FFE47FFE8AD}" sibTransId="{8F14B836-4AD1-4501-A12E-4A0F5A2C9E1A}"/>
    <dgm:cxn modelId="{608B4D26-372C-48F4-A73D-18059A8D1D86}" type="presOf" srcId="{67737E34-34A5-47A7-856F-6870DE81107E}" destId="{9E183504-AC01-4895-AFDC-E527257D7626}" srcOrd="0" destOrd="0" presId="urn:microsoft.com/office/officeart/2005/8/layout/vList5"/>
    <dgm:cxn modelId="{8011E793-D3BE-4D00-B14D-8F7DBE9594F0}" type="presOf" srcId="{F766837A-FA8D-4061-96AA-6C52810103E9}" destId="{8FFEDC49-E3D8-4B20-A659-02532F4563A3}" srcOrd="0" destOrd="0" presId="urn:microsoft.com/office/officeart/2005/8/layout/vList5"/>
    <dgm:cxn modelId="{B92E0F8D-ECAC-4986-A892-FC59F37CBE07}" srcId="{E04D36B2-AF5F-4764-9609-B3949DE1B43F}" destId="{930D910C-399B-45BA-9987-269C5336B012}" srcOrd="0" destOrd="0" parTransId="{698BD57C-1C72-424E-9C16-EDE7428325B7}" sibTransId="{388295FE-679A-4170-A62C-60A7EA44997A}"/>
    <dgm:cxn modelId="{1837462D-CD93-4837-8968-648471460F05}" type="presOf" srcId="{46FEA7B1-EEDC-4A87-99B0-7472983854FA}" destId="{84EBC2D5-6420-4FEA-90AF-DF8BD8123E42}" srcOrd="0" destOrd="0" presId="urn:microsoft.com/office/officeart/2005/8/layout/vList5"/>
    <dgm:cxn modelId="{D9A58620-D0B8-4100-A0C0-EC38504FFDB8}" srcId="{B14C2CF5-E4DC-421C-9140-91A3992CE462}" destId="{F766837A-FA8D-4061-96AA-6C52810103E9}" srcOrd="3" destOrd="0" parTransId="{FC00F8A7-8A14-4461-9139-AB19774ADCC8}" sibTransId="{513DE745-E02A-4696-8004-3E209E4AD394}"/>
    <dgm:cxn modelId="{FE1E4D43-1D68-46A7-BF1A-C9844018EA43}" type="presOf" srcId="{F8209CB5-8884-4F31-BE0C-B9D9EC7A81B7}" destId="{F75DECE6-25A3-4557-A4CF-3838CD590A2A}" srcOrd="0" destOrd="0" presId="urn:microsoft.com/office/officeart/2005/8/layout/vList5"/>
    <dgm:cxn modelId="{0CCEA45F-CC6C-45AF-A6EB-2377AFDD65CB}" type="presOf" srcId="{2E6808D4-C714-4856-B196-ECDF162C56DC}" destId="{1BFAE894-1422-40B4-94B0-D874255F12F3}" srcOrd="0" destOrd="0" presId="urn:microsoft.com/office/officeart/2005/8/layout/vList5"/>
    <dgm:cxn modelId="{78DF7C26-AD85-422F-AC0A-A9F8DBFEF256}" type="presOf" srcId="{B14C2CF5-E4DC-421C-9140-91A3992CE462}" destId="{B7E19EF5-C34A-461E-AB68-C9286B2A227C}" srcOrd="0" destOrd="0" presId="urn:microsoft.com/office/officeart/2005/8/layout/vList5"/>
    <dgm:cxn modelId="{DE1FD0F7-89AB-4089-B7B3-681AE9365A1F}" srcId="{B14C2CF5-E4DC-421C-9140-91A3992CE462}" destId="{46FEA7B1-EEDC-4A87-99B0-7472983854FA}" srcOrd="0" destOrd="0" parTransId="{E3B0DA25-65D0-4B61-8BC2-37683601ECBC}" sibTransId="{E4C4BC35-50DE-4C2E-A29C-813EF6DB7EE0}"/>
    <dgm:cxn modelId="{696AB374-EDAA-4BE0-A617-0C3B954D8A8D}" type="presOf" srcId="{E04D36B2-AF5F-4764-9609-B3949DE1B43F}" destId="{82517651-34E5-4F4E-9EC3-4F1B9CCD560E}" srcOrd="0" destOrd="0" presId="urn:microsoft.com/office/officeart/2005/8/layout/vList5"/>
    <dgm:cxn modelId="{F4D17614-389F-4161-96E4-E578398FCB23}" type="presParOf" srcId="{B7E19EF5-C34A-461E-AB68-C9286B2A227C}" destId="{286B6220-E678-4D30-9BF4-0DBDA90BCE22}" srcOrd="0" destOrd="0" presId="urn:microsoft.com/office/officeart/2005/8/layout/vList5"/>
    <dgm:cxn modelId="{E242DB7A-E5C4-49B5-8974-1FD64D13ED35}" type="presParOf" srcId="{286B6220-E678-4D30-9BF4-0DBDA90BCE22}" destId="{84EBC2D5-6420-4FEA-90AF-DF8BD8123E42}" srcOrd="0" destOrd="0" presId="urn:microsoft.com/office/officeart/2005/8/layout/vList5"/>
    <dgm:cxn modelId="{FDACFC34-73B2-47DD-B234-EAE47FFD1330}" type="presParOf" srcId="{286B6220-E678-4D30-9BF4-0DBDA90BCE22}" destId="{1BFAE894-1422-40B4-94B0-D874255F12F3}" srcOrd="1" destOrd="0" presId="urn:microsoft.com/office/officeart/2005/8/layout/vList5"/>
    <dgm:cxn modelId="{C311B3A4-D674-4AAD-8C9D-E015120EA1CF}" type="presParOf" srcId="{B7E19EF5-C34A-461E-AB68-C9286B2A227C}" destId="{378D14DA-EF04-4918-B90F-DE5905C6C1F0}" srcOrd="1" destOrd="0" presId="urn:microsoft.com/office/officeart/2005/8/layout/vList5"/>
    <dgm:cxn modelId="{ACFC4F79-543E-4380-8E13-C5DA27D96A0E}" type="presParOf" srcId="{B7E19EF5-C34A-461E-AB68-C9286B2A227C}" destId="{615D1CCC-9E23-4DF4-AC49-DDFB8E5D52C2}" srcOrd="2" destOrd="0" presId="urn:microsoft.com/office/officeart/2005/8/layout/vList5"/>
    <dgm:cxn modelId="{3A71C205-2E63-49F2-8260-4FE4E42C5F77}" type="presParOf" srcId="{615D1CCC-9E23-4DF4-AC49-DDFB8E5D52C2}" destId="{82517651-34E5-4F4E-9EC3-4F1B9CCD560E}" srcOrd="0" destOrd="0" presId="urn:microsoft.com/office/officeart/2005/8/layout/vList5"/>
    <dgm:cxn modelId="{9ACC111E-BABB-421F-BD64-7755D7670FED}" type="presParOf" srcId="{615D1CCC-9E23-4DF4-AC49-DDFB8E5D52C2}" destId="{E60DE8CB-C5F7-4D28-9F7E-C561DAFA7B95}" srcOrd="1" destOrd="0" presId="urn:microsoft.com/office/officeart/2005/8/layout/vList5"/>
    <dgm:cxn modelId="{935BC728-59E7-42D5-B985-1E703077CC30}" type="presParOf" srcId="{B7E19EF5-C34A-461E-AB68-C9286B2A227C}" destId="{08D8C191-E8B0-4E28-B7C7-5F1A9D4C8E6B}" srcOrd="3" destOrd="0" presId="urn:microsoft.com/office/officeart/2005/8/layout/vList5"/>
    <dgm:cxn modelId="{82552665-4ADF-4D53-AE8F-20670A408D43}" type="presParOf" srcId="{B7E19EF5-C34A-461E-AB68-C9286B2A227C}" destId="{F3321896-4D54-4082-8EFE-4E15A8E6BF5E}" srcOrd="4" destOrd="0" presId="urn:microsoft.com/office/officeart/2005/8/layout/vList5"/>
    <dgm:cxn modelId="{16910CFA-F8D6-4BE4-85F9-E7DF2F0A1A8B}" type="presParOf" srcId="{F3321896-4D54-4082-8EFE-4E15A8E6BF5E}" destId="{9E183504-AC01-4895-AFDC-E527257D7626}" srcOrd="0" destOrd="0" presId="urn:microsoft.com/office/officeart/2005/8/layout/vList5"/>
    <dgm:cxn modelId="{96B59245-15EC-46E9-96A9-DF91C062B891}" type="presParOf" srcId="{F3321896-4D54-4082-8EFE-4E15A8E6BF5E}" destId="{F75DECE6-25A3-4557-A4CF-3838CD590A2A}" srcOrd="1" destOrd="0" presId="urn:microsoft.com/office/officeart/2005/8/layout/vList5"/>
    <dgm:cxn modelId="{6ACF6698-8EC3-4401-A6D3-F87F74340D4D}" type="presParOf" srcId="{B7E19EF5-C34A-461E-AB68-C9286B2A227C}" destId="{8C452E5B-B3C7-45FC-B6C6-14118E823005}" srcOrd="5" destOrd="0" presId="urn:microsoft.com/office/officeart/2005/8/layout/vList5"/>
    <dgm:cxn modelId="{96D4BC36-2572-414E-868C-37F61140F4F7}" type="presParOf" srcId="{B7E19EF5-C34A-461E-AB68-C9286B2A227C}" destId="{58AECE5C-E909-407E-8B2E-99BA77C4AF1D}" srcOrd="6" destOrd="0" presId="urn:microsoft.com/office/officeart/2005/8/layout/vList5"/>
    <dgm:cxn modelId="{ED694537-B8E6-418E-8E81-F43C5A8EBD11}" type="presParOf" srcId="{58AECE5C-E909-407E-8B2E-99BA77C4AF1D}" destId="{8FFEDC49-E3D8-4B20-A659-02532F4563A3}" srcOrd="0" destOrd="0" presId="urn:microsoft.com/office/officeart/2005/8/layout/vList5"/>
    <dgm:cxn modelId="{94A53120-E37F-45B9-91C6-EAE56423FE36}" type="presParOf" srcId="{58AECE5C-E909-407E-8B2E-99BA77C4AF1D}" destId="{58708D4B-A032-4F2E-A51C-5830810902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4164F-551A-4FF3-AAF3-2CA02CE841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B9FA7-F42D-4B2C-956B-C683224D4252}">
      <dgm:prSet/>
      <dgm:spPr/>
      <dgm:t>
        <a:bodyPr/>
        <a:lstStyle/>
        <a:p>
          <a:r>
            <a:rPr lang="en-US" b="1" dirty="0"/>
            <a:t>Judgment</a:t>
          </a:r>
          <a:endParaRPr lang="en-US" dirty="0"/>
        </a:p>
      </dgm:t>
    </dgm:pt>
    <dgm:pt modelId="{944E1829-D5AC-4A9C-B981-AE05EB6DCB9C}" type="parTrans" cxnId="{912AC58F-C984-4673-942C-9C5EFF2DDBD4}">
      <dgm:prSet/>
      <dgm:spPr/>
      <dgm:t>
        <a:bodyPr/>
        <a:lstStyle/>
        <a:p>
          <a:endParaRPr lang="en-US"/>
        </a:p>
      </dgm:t>
    </dgm:pt>
    <dgm:pt modelId="{3885A107-1650-41A6-88AD-40C89508BF6B}" type="sibTrans" cxnId="{912AC58F-C984-4673-942C-9C5EFF2DDBD4}">
      <dgm:prSet/>
      <dgm:spPr/>
      <dgm:t>
        <a:bodyPr/>
        <a:lstStyle/>
        <a:p>
          <a:endParaRPr lang="en-US"/>
        </a:p>
      </dgm:t>
    </dgm:pt>
    <dgm:pt modelId="{8DE6214C-32C5-4CBA-8513-2901021B663D}">
      <dgm:prSet/>
      <dgm:spPr/>
      <dgm:t>
        <a:bodyPr/>
        <a:lstStyle/>
        <a:p>
          <a:r>
            <a:rPr lang="en-US" b="1" dirty="0"/>
            <a:t>Metric</a:t>
          </a:r>
          <a:endParaRPr lang="en-US" dirty="0"/>
        </a:p>
      </dgm:t>
    </dgm:pt>
    <dgm:pt modelId="{5F23CF40-061A-4C0B-BC13-1D2D69D4DE0F}" type="parTrans" cxnId="{6D468F0E-FDB5-42CC-A30F-8C6970DE017C}">
      <dgm:prSet/>
      <dgm:spPr/>
      <dgm:t>
        <a:bodyPr/>
        <a:lstStyle/>
        <a:p>
          <a:endParaRPr lang="en-US"/>
        </a:p>
      </dgm:t>
    </dgm:pt>
    <dgm:pt modelId="{1495F9AB-0B84-4820-9DDC-14376C4A6203}" type="sibTrans" cxnId="{6D468F0E-FDB5-42CC-A30F-8C6970DE017C}">
      <dgm:prSet/>
      <dgm:spPr/>
      <dgm:t>
        <a:bodyPr/>
        <a:lstStyle/>
        <a:p>
          <a:endParaRPr lang="en-US"/>
        </a:p>
      </dgm:t>
    </dgm:pt>
    <dgm:pt modelId="{C6662A6C-D4F2-4A00-922B-7BD935BC2B05}">
      <dgm:prSet/>
      <dgm:spPr/>
      <dgm:t>
        <a:bodyPr/>
        <a:lstStyle/>
        <a:p>
          <a:r>
            <a:rPr lang="en-US" b="1" dirty="0"/>
            <a:t>Test Collection</a:t>
          </a:r>
          <a:endParaRPr lang="en-US" dirty="0"/>
        </a:p>
      </dgm:t>
    </dgm:pt>
    <dgm:pt modelId="{94005952-FD11-4AD7-948F-D036C953117A}" type="parTrans" cxnId="{492FE5B6-05B1-4C4A-9D11-F30F097E859D}">
      <dgm:prSet/>
      <dgm:spPr/>
      <dgm:t>
        <a:bodyPr/>
        <a:lstStyle/>
        <a:p>
          <a:endParaRPr lang="en-US"/>
        </a:p>
      </dgm:t>
    </dgm:pt>
    <dgm:pt modelId="{05FE1F62-8039-4326-AE82-0C838F9674FE}" type="sibTrans" cxnId="{492FE5B6-05B1-4C4A-9D11-F30F097E859D}">
      <dgm:prSet/>
      <dgm:spPr/>
      <dgm:t>
        <a:bodyPr/>
        <a:lstStyle/>
        <a:p>
          <a:endParaRPr lang="en-US"/>
        </a:p>
      </dgm:t>
    </dgm:pt>
    <dgm:pt modelId="{43F24BBC-18B3-482A-9D00-852EDF90B01A}" type="pres">
      <dgm:prSet presAssocID="{39E4164F-551A-4FF3-AAF3-2CA02CE841D9}" presName="cycle" presStyleCnt="0">
        <dgm:presLayoutVars>
          <dgm:dir/>
          <dgm:resizeHandles val="exact"/>
        </dgm:presLayoutVars>
      </dgm:prSet>
      <dgm:spPr/>
    </dgm:pt>
    <dgm:pt modelId="{22BAC924-8DF7-4FA7-9C0E-08AFAF164ED8}" type="pres">
      <dgm:prSet presAssocID="{338B9FA7-F42D-4B2C-956B-C683224D4252}" presName="node" presStyleLbl="node1" presStyleIdx="0" presStyleCnt="3">
        <dgm:presLayoutVars>
          <dgm:bulletEnabled val="1"/>
        </dgm:presLayoutVars>
      </dgm:prSet>
      <dgm:spPr/>
    </dgm:pt>
    <dgm:pt modelId="{ED32F0D7-E491-44B5-B2FB-272C616D44AD}" type="pres">
      <dgm:prSet presAssocID="{338B9FA7-F42D-4B2C-956B-C683224D4252}" presName="spNode" presStyleCnt="0"/>
      <dgm:spPr/>
    </dgm:pt>
    <dgm:pt modelId="{FD562DF8-F97A-4B93-BFD2-2E3E4F019587}" type="pres">
      <dgm:prSet presAssocID="{3885A107-1650-41A6-88AD-40C89508BF6B}" presName="sibTrans" presStyleLbl="sibTrans1D1" presStyleIdx="0" presStyleCnt="3"/>
      <dgm:spPr/>
    </dgm:pt>
    <dgm:pt modelId="{EFC7DE9C-7496-4320-AF5F-F6A3A088362E}" type="pres">
      <dgm:prSet presAssocID="{8DE6214C-32C5-4CBA-8513-2901021B663D}" presName="node" presStyleLbl="node1" presStyleIdx="1" presStyleCnt="3">
        <dgm:presLayoutVars>
          <dgm:bulletEnabled val="1"/>
        </dgm:presLayoutVars>
      </dgm:prSet>
      <dgm:spPr/>
    </dgm:pt>
    <dgm:pt modelId="{84E1947F-6E49-4B0E-AD48-BDC3B468BCBF}" type="pres">
      <dgm:prSet presAssocID="{8DE6214C-32C5-4CBA-8513-2901021B663D}" presName="spNode" presStyleCnt="0"/>
      <dgm:spPr/>
    </dgm:pt>
    <dgm:pt modelId="{C7453713-A496-495E-8B18-8955DCA7C7DC}" type="pres">
      <dgm:prSet presAssocID="{1495F9AB-0B84-4820-9DDC-14376C4A6203}" presName="sibTrans" presStyleLbl="sibTrans1D1" presStyleIdx="1" presStyleCnt="3"/>
      <dgm:spPr/>
    </dgm:pt>
    <dgm:pt modelId="{7C2C5637-CE39-41E0-B734-4090B93BF88F}" type="pres">
      <dgm:prSet presAssocID="{C6662A6C-D4F2-4A00-922B-7BD935BC2B05}" presName="node" presStyleLbl="node1" presStyleIdx="2" presStyleCnt="3">
        <dgm:presLayoutVars>
          <dgm:bulletEnabled val="1"/>
        </dgm:presLayoutVars>
      </dgm:prSet>
      <dgm:spPr/>
    </dgm:pt>
    <dgm:pt modelId="{AD5EB72A-7C43-438E-A38A-45A86A073E7A}" type="pres">
      <dgm:prSet presAssocID="{C6662A6C-D4F2-4A00-922B-7BD935BC2B05}" presName="spNode" presStyleCnt="0"/>
      <dgm:spPr/>
    </dgm:pt>
    <dgm:pt modelId="{DE4D28C4-E6B4-45BD-95E2-5003925AB816}" type="pres">
      <dgm:prSet presAssocID="{05FE1F62-8039-4326-AE82-0C838F9674FE}" presName="sibTrans" presStyleLbl="sibTrans1D1" presStyleIdx="2" presStyleCnt="3"/>
      <dgm:spPr/>
    </dgm:pt>
  </dgm:ptLst>
  <dgm:cxnLst>
    <dgm:cxn modelId="{0AC661D5-D4B1-40EA-BD53-9E8BA438EE3F}" type="presOf" srcId="{39E4164F-551A-4FF3-AAF3-2CA02CE841D9}" destId="{43F24BBC-18B3-482A-9D00-852EDF90B01A}" srcOrd="0" destOrd="0" presId="urn:microsoft.com/office/officeart/2005/8/layout/cycle5"/>
    <dgm:cxn modelId="{912AC58F-C984-4673-942C-9C5EFF2DDBD4}" srcId="{39E4164F-551A-4FF3-AAF3-2CA02CE841D9}" destId="{338B9FA7-F42D-4B2C-956B-C683224D4252}" srcOrd="0" destOrd="0" parTransId="{944E1829-D5AC-4A9C-B981-AE05EB6DCB9C}" sibTransId="{3885A107-1650-41A6-88AD-40C89508BF6B}"/>
    <dgm:cxn modelId="{BB7A3C9B-FE7E-4A64-B53E-1941C5C2F238}" type="presOf" srcId="{1495F9AB-0B84-4820-9DDC-14376C4A6203}" destId="{C7453713-A496-495E-8B18-8955DCA7C7DC}" srcOrd="0" destOrd="0" presId="urn:microsoft.com/office/officeart/2005/8/layout/cycle5"/>
    <dgm:cxn modelId="{492FE5B6-05B1-4C4A-9D11-F30F097E859D}" srcId="{39E4164F-551A-4FF3-AAF3-2CA02CE841D9}" destId="{C6662A6C-D4F2-4A00-922B-7BD935BC2B05}" srcOrd="2" destOrd="0" parTransId="{94005952-FD11-4AD7-948F-D036C953117A}" sibTransId="{05FE1F62-8039-4326-AE82-0C838F9674FE}"/>
    <dgm:cxn modelId="{9B9D3F98-27B4-40FE-8391-678227BD319E}" type="presOf" srcId="{338B9FA7-F42D-4B2C-956B-C683224D4252}" destId="{22BAC924-8DF7-4FA7-9C0E-08AFAF164ED8}" srcOrd="0" destOrd="0" presId="urn:microsoft.com/office/officeart/2005/8/layout/cycle5"/>
    <dgm:cxn modelId="{FDD111D0-97F0-4319-B861-6E142E76C580}" type="presOf" srcId="{05FE1F62-8039-4326-AE82-0C838F9674FE}" destId="{DE4D28C4-E6B4-45BD-95E2-5003925AB816}" srcOrd="0" destOrd="0" presId="urn:microsoft.com/office/officeart/2005/8/layout/cycle5"/>
    <dgm:cxn modelId="{A802DB77-CD99-4800-AB5C-5693E32D6C69}" type="presOf" srcId="{8DE6214C-32C5-4CBA-8513-2901021B663D}" destId="{EFC7DE9C-7496-4320-AF5F-F6A3A088362E}" srcOrd="0" destOrd="0" presId="urn:microsoft.com/office/officeart/2005/8/layout/cycle5"/>
    <dgm:cxn modelId="{EF427D24-E803-48CE-A5E4-6D7DA831FDFF}" type="presOf" srcId="{3885A107-1650-41A6-88AD-40C89508BF6B}" destId="{FD562DF8-F97A-4B93-BFD2-2E3E4F019587}" srcOrd="0" destOrd="0" presId="urn:microsoft.com/office/officeart/2005/8/layout/cycle5"/>
    <dgm:cxn modelId="{73CB80E7-73D5-45B5-B0F2-9842083A9C1C}" type="presOf" srcId="{C6662A6C-D4F2-4A00-922B-7BD935BC2B05}" destId="{7C2C5637-CE39-41E0-B734-4090B93BF88F}" srcOrd="0" destOrd="0" presId="urn:microsoft.com/office/officeart/2005/8/layout/cycle5"/>
    <dgm:cxn modelId="{6D468F0E-FDB5-42CC-A30F-8C6970DE017C}" srcId="{39E4164F-551A-4FF3-AAF3-2CA02CE841D9}" destId="{8DE6214C-32C5-4CBA-8513-2901021B663D}" srcOrd="1" destOrd="0" parTransId="{5F23CF40-061A-4C0B-BC13-1D2D69D4DE0F}" sibTransId="{1495F9AB-0B84-4820-9DDC-14376C4A6203}"/>
    <dgm:cxn modelId="{7B1B19DB-4171-49C7-AF5F-2468FABBB9B7}" type="presParOf" srcId="{43F24BBC-18B3-482A-9D00-852EDF90B01A}" destId="{22BAC924-8DF7-4FA7-9C0E-08AFAF164ED8}" srcOrd="0" destOrd="0" presId="urn:microsoft.com/office/officeart/2005/8/layout/cycle5"/>
    <dgm:cxn modelId="{3EBD588C-2770-4A9E-B0EC-078AF903EC90}" type="presParOf" srcId="{43F24BBC-18B3-482A-9D00-852EDF90B01A}" destId="{ED32F0D7-E491-44B5-B2FB-272C616D44AD}" srcOrd="1" destOrd="0" presId="urn:microsoft.com/office/officeart/2005/8/layout/cycle5"/>
    <dgm:cxn modelId="{2676EA11-6A4C-4975-891C-4BEFE179AAC4}" type="presParOf" srcId="{43F24BBC-18B3-482A-9D00-852EDF90B01A}" destId="{FD562DF8-F97A-4B93-BFD2-2E3E4F019587}" srcOrd="2" destOrd="0" presId="urn:microsoft.com/office/officeart/2005/8/layout/cycle5"/>
    <dgm:cxn modelId="{CE7A54BB-CF31-4ADC-A123-2F127242C538}" type="presParOf" srcId="{43F24BBC-18B3-482A-9D00-852EDF90B01A}" destId="{EFC7DE9C-7496-4320-AF5F-F6A3A088362E}" srcOrd="3" destOrd="0" presId="urn:microsoft.com/office/officeart/2005/8/layout/cycle5"/>
    <dgm:cxn modelId="{DCADFE51-569C-4DD6-8067-BBD791409517}" type="presParOf" srcId="{43F24BBC-18B3-482A-9D00-852EDF90B01A}" destId="{84E1947F-6E49-4B0E-AD48-BDC3B468BCBF}" srcOrd="4" destOrd="0" presId="urn:microsoft.com/office/officeart/2005/8/layout/cycle5"/>
    <dgm:cxn modelId="{FFFB32FE-690D-4F78-9E0D-2F65217ACA84}" type="presParOf" srcId="{43F24BBC-18B3-482A-9D00-852EDF90B01A}" destId="{C7453713-A496-495E-8B18-8955DCA7C7DC}" srcOrd="5" destOrd="0" presId="urn:microsoft.com/office/officeart/2005/8/layout/cycle5"/>
    <dgm:cxn modelId="{36E1AB4D-5E98-47A7-90A8-04C76846F04F}" type="presParOf" srcId="{43F24BBC-18B3-482A-9D00-852EDF90B01A}" destId="{7C2C5637-CE39-41E0-B734-4090B93BF88F}" srcOrd="6" destOrd="0" presId="urn:microsoft.com/office/officeart/2005/8/layout/cycle5"/>
    <dgm:cxn modelId="{2015B14B-BAF8-4594-85EA-F3E5D5FA88DB}" type="presParOf" srcId="{43F24BBC-18B3-482A-9D00-852EDF90B01A}" destId="{AD5EB72A-7C43-438E-A38A-45A86A073E7A}" srcOrd="7" destOrd="0" presId="urn:microsoft.com/office/officeart/2005/8/layout/cycle5"/>
    <dgm:cxn modelId="{6A8ABD9E-77A3-43C3-B3D2-C96E1A30D83E}" type="presParOf" srcId="{43F24BBC-18B3-482A-9D00-852EDF90B01A}" destId="{DE4D28C4-E6B4-45BD-95E2-5003925AB81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302D0-F88A-47B7-A787-D5B62852E69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8CF79-AB42-4DE2-842F-D930836586A0}">
      <dgm:prSet phldrT="[Text]"/>
      <dgm:spPr/>
      <dgm:t>
        <a:bodyPr/>
        <a:lstStyle/>
        <a:p>
          <a:r>
            <a:rPr lang="en-US" dirty="0"/>
            <a:t>Quantity / Info. Density</a:t>
          </a:r>
        </a:p>
      </dgm:t>
    </dgm:pt>
    <dgm:pt modelId="{261532B2-AA81-4FE1-92D0-78625A8FBFF6}" type="parTrans" cxnId="{BA2D8E63-4BF9-4EB6-BA07-1C8CCAD8E588}">
      <dgm:prSet/>
      <dgm:spPr/>
      <dgm:t>
        <a:bodyPr/>
        <a:lstStyle/>
        <a:p>
          <a:endParaRPr lang="en-US"/>
        </a:p>
      </dgm:t>
    </dgm:pt>
    <dgm:pt modelId="{ED4848F0-3ECA-4E63-BCD7-2518B837632C}" type="sibTrans" cxnId="{BA2D8E63-4BF9-4EB6-BA07-1C8CCAD8E588}">
      <dgm:prSet/>
      <dgm:spPr/>
      <dgm:t>
        <a:bodyPr/>
        <a:lstStyle/>
        <a:p>
          <a:endParaRPr lang="en-US"/>
        </a:p>
      </dgm:t>
    </dgm:pt>
    <dgm:pt modelId="{8FF39DDC-26AD-4B00-A0BD-8D6ABAE9F0C1}">
      <dgm:prSet phldrT="[Text]"/>
      <dgm:spPr/>
      <dgm:t>
        <a:bodyPr/>
        <a:lstStyle/>
        <a:p>
          <a:r>
            <a:rPr lang="en-US" dirty="0"/>
            <a:t>Cost / </a:t>
          </a:r>
          <a:br>
            <a:rPr lang="en-US" dirty="0"/>
          </a:br>
          <a:r>
            <a:rPr lang="en-US" dirty="0"/>
            <a:t>Judges’ Effort</a:t>
          </a:r>
        </a:p>
      </dgm:t>
    </dgm:pt>
    <dgm:pt modelId="{68CEFAB6-DE2B-4CAF-B7E3-16FDD9862371}" type="parTrans" cxnId="{97655E03-7C3E-445C-A085-74EA6B4E6B66}">
      <dgm:prSet/>
      <dgm:spPr/>
      <dgm:t>
        <a:bodyPr/>
        <a:lstStyle/>
        <a:p>
          <a:endParaRPr lang="en-US"/>
        </a:p>
      </dgm:t>
    </dgm:pt>
    <dgm:pt modelId="{4E83C74B-E01B-4CB1-B34D-FA5800DFE16E}" type="sibTrans" cxnId="{97655E03-7C3E-445C-A085-74EA6B4E6B66}">
      <dgm:prSet/>
      <dgm:spPr/>
      <dgm:t>
        <a:bodyPr/>
        <a:lstStyle/>
        <a:p>
          <a:endParaRPr lang="en-US"/>
        </a:p>
      </dgm:t>
    </dgm:pt>
    <dgm:pt modelId="{F3D2C2CD-A55C-46C4-B6B3-B655C658E1BD}">
      <dgm:prSet phldrT="[Text]"/>
      <dgm:spPr/>
      <dgm:t>
        <a:bodyPr/>
        <a:lstStyle/>
        <a:p>
          <a:r>
            <a:rPr lang="en-US" dirty="0"/>
            <a:t>Quality / </a:t>
          </a:r>
          <a:br>
            <a:rPr lang="en-US" dirty="0"/>
          </a:br>
          <a:r>
            <a:rPr lang="en-US" dirty="0"/>
            <a:t>Label Accuracy</a:t>
          </a:r>
        </a:p>
      </dgm:t>
    </dgm:pt>
    <dgm:pt modelId="{77ED7EAA-338D-4773-B3FA-8CC340D2673F}" type="parTrans" cxnId="{B3D2C965-2A9B-414C-81BC-AD90F11DC9B2}">
      <dgm:prSet/>
      <dgm:spPr/>
      <dgm:t>
        <a:bodyPr/>
        <a:lstStyle/>
        <a:p>
          <a:endParaRPr lang="en-US"/>
        </a:p>
      </dgm:t>
    </dgm:pt>
    <dgm:pt modelId="{9AAB0643-8A74-4C69-96E3-32B4193A648A}" type="sibTrans" cxnId="{B3D2C965-2A9B-414C-81BC-AD90F11DC9B2}">
      <dgm:prSet/>
      <dgm:spPr/>
      <dgm:t>
        <a:bodyPr/>
        <a:lstStyle/>
        <a:p>
          <a:endParaRPr lang="en-US"/>
        </a:p>
      </dgm:t>
    </dgm:pt>
    <dgm:pt modelId="{7BF6B7B6-DA82-4AAF-B173-9B1C44CD7292}" type="pres">
      <dgm:prSet presAssocID="{E16302D0-F88A-47B7-A787-D5B62852E69F}" presName="Name0" presStyleCnt="0">
        <dgm:presLayoutVars>
          <dgm:dir/>
          <dgm:resizeHandles val="exact"/>
        </dgm:presLayoutVars>
      </dgm:prSet>
      <dgm:spPr/>
    </dgm:pt>
    <dgm:pt modelId="{DC4E3CBD-6A18-4622-94FF-21362A5A54E0}" type="pres">
      <dgm:prSet presAssocID="{D8C8CF79-AB42-4DE2-842F-D930836586A0}" presName="node" presStyleLbl="node1" presStyleIdx="0" presStyleCnt="3">
        <dgm:presLayoutVars>
          <dgm:bulletEnabled val="1"/>
        </dgm:presLayoutVars>
      </dgm:prSet>
      <dgm:spPr/>
    </dgm:pt>
    <dgm:pt modelId="{C0003659-637D-4B13-860F-E6D3B4D3C831}" type="pres">
      <dgm:prSet presAssocID="{ED4848F0-3ECA-4E63-BCD7-2518B837632C}" presName="sibTrans" presStyleLbl="sibTrans2D1" presStyleIdx="0" presStyleCnt="3"/>
      <dgm:spPr/>
    </dgm:pt>
    <dgm:pt modelId="{7BC28D9F-777D-4A70-9603-39DC859C1EB9}" type="pres">
      <dgm:prSet presAssocID="{ED4848F0-3ECA-4E63-BCD7-2518B837632C}" presName="connectorText" presStyleLbl="sibTrans2D1" presStyleIdx="0" presStyleCnt="3"/>
      <dgm:spPr/>
    </dgm:pt>
    <dgm:pt modelId="{B8D8A9E3-2707-47F1-9BD8-6772D10DB515}" type="pres">
      <dgm:prSet presAssocID="{8FF39DDC-26AD-4B00-A0BD-8D6ABAE9F0C1}" presName="node" presStyleLbl="node1" presStyleIdx="1" presStyleCnt="3">
        <dgm:presLayoutVars>
          <dgm:bulletEnabled val="1"/>
        </dgm:presLayoutVars>
      </dgm:prSet>
      <dgm:spPr/>
    </dgm:pt>
    <dgm:pt modelId="{B1115C5E-E5DE-48CE-87CB-60A774A73F61}" type="pres">
      <dgm:prSet presAssocID="{4E83C74B-E01B-4CB1-B34D-FA5800DFE16E}" presName="sibTrans" presStyleLbl="sibTrans2D1" presStyleIdx="1" presStyleCnt="3"/>
      <dgm:spPr/>
    </dgm:pt>
    <dgm:pt modelId="{2C2D8DEA-E563-4CBC-B24D-48D743E2835F}" type="pres">
      <dgm:prSet presAssocID="{4E83C74B-E01B-4CB1-B34D-FA5800DFE16E}" presName="connectorText" presStyleLbl="sibTrans2D1" presStyleIdx="1" presStyleCnt="3"/>
      <dgm:spPr/>
    </dgm:pt>
    <dgm:pt modelId="{A3EEC71D-89C1-4C45-814E-BE607B83060F}" type="pres">
      <dgm:prSet presAssocID="{F3D2C2CD-A55C-46C4-B6B3-B655C658E1BD}" presName="node" presStyleLbl="node1" presStyleIdx="2" presStyleCnt="3">
        <dgm:presLayoutVars>
          <dgm:bulletEnabled val="1"/>
        </dgm:presLayoutVars>
      </dgm:prSet>
      <dgm:spPr/>
    </dgm:pt>
    <dgm:pt modelId="{BFD90A8C-CC05-4BA3-9E86-64507105F9BE}" type="pres">
      <dgm:prSet presAssocID="{9AAB0643-8A74-4C69-96E3-32B4193A648A}" presName="sibTrans" presStyleLbl="sibTrans2D1" presStyleIdx="2" presStyleCnt="3"/>
      <dgm:spPr/>
    </dgm:pt>
    <dgm:pt modelId="{13F2A11D-1E0D-4B40-8F7C-FE2DA234C309}" type="pres">
      <dgm:prSet presAssocID="{9AAB0643-8A74-4C69-96E3-32B4193A648A}" presName="connectorText" presStyleLbl="sibTrans2D1" presStyleIdx="2" presStyleCnt="3"/>
      <dgm:spPr/>
    </dgm:pt>
  </dgm:ptLst>
  <dgm:cxnLst>
    <dgm:cxn modelId="{97655E03-7C3E-445C-A085-74EA6B4E6B66}" srcId="{E16302D0-F88A-47B7-A787-D5B62852E69F}" destId="{8FF39DDC-26AD-4B00-A0BD-8D6ABAE9F0C1}" srcOrd="1" destOrd="0" parTransId="{68CEFAB6-DE2B-4CAF-B7E3-16FDD9862371}" sibTransId="{4E83C74B-E01B-4CB1-B34D-FA5800DFE16E}"/>
    <dgm:cxn modelId="{A5A08B6A-581A-4F23-88A9-BF9253781A86}" type="presOf" srcId="{D8C8CF79-AB42-4DE2-842F-D930836586A0}" destId="{DC4E3CBD-6A18-4622-94FF-21362A5A54E0}" srcOrd="0" destOrd="0" presId="urn:microsoft.com/office/officeart/2005/8/layout/cycle7"/>
    <dgm:cxn modelId="{954D549F-1F36-44D7-BC18-3558079D158F}" type="presOf" srcId="{ED4848F0-3ECA-4E63-BCD7-2518B837632C}" destId="{C0003659-637D-4B13-860F-E6D3B4D3C831}" srcOrd="0" destOrd="0" presId="urn:microsoft.com/office/officeart/2005/8/layout/cycle7"/>
    <dgm:cxn modelId="{CB280643-62D8-4123-9267-5882D5E84AF9}" type="presOf" srcId="{9AAB0643-8A74-4C69-96E3-32B4193A648A}" destId="{BFD90A8C-CC05-4BA3-9E86-64507105F9BE}" srcOrd="0" destOrd="0" presId="urn:microsoft.com/office/officeart/2005/8/layout/cycle7"/>
    <dgm:cxn modelId="{B3D2C965-2A9B-414C-81BC-AD90F11DC9B2}" srcId="{E16302D0-F88A-47B7-A787-D5B62852E69F}" destId="{F3D2C2CD-A55C-46C4-B6B3-B655C658E1BD}" srcOrd="2" destOrd="0" parTransId="{77ED7EAA-338D-4773-B3FA-8CC340D2673F}" sibTransId="{9AAB0643-8A74-4C69-96E3-32B4193A648A}"/>
    <dgm:cxn modelId="{BA2D8E63-4BF9-4EB6-BA07-1C8CCAD8E588}" srcId="{E16302D0-F88A-47B7-A787-D5B62852E69F}" destId="{D8C8CF79-AB42-4DE2-842F-D930836586A0}" srcOrd="0" destOrd="0" parTransId="{261532B2-AA81-4FE1-92D0-78625A8FBFF6}" sibTransId="{ED4848F0-3ECA-4E63-BCD7-2518B837632C}"/>
    <dgm:cxn modelId="{87334F40-68B4-4B51-A09F-AADF0F0217DF}" type="presOf" srcId="{4E83C74B-E01B-4CB1-B34D-FA5800DFE16E}" destId="{2C2D8DEA-E563-4CBC-B24D-48D743E2835F}" srcOrd="1" destOrd="0" presId="urn:microsoft.com/office/officeart/2005/8/layout/cycle7"/>
    <dgm:cxn modelId="{14EA1617-D7B5-4B6F-8486-06F979E18EDF}" type="presOf" srcId="{E16302D0-F88A-47B7-A787-D5B62852E69F}" destId="{7BF6B7B6-DA82-4AAF-B173-9B1C44CD7292}" srcOrd="0" destOrd="0" presId="urn:microsoft.com/office/officeart/2005/8/layout/cycle7"/>
    <dgm:cxn modelId="{91C5978B-B8D4-4E93-ADF1-4509BAB51748}" type="presOf" srcId="{F3D2C2CD-A55C-46C4-B6B3-B655C658E1BD}" destId="{A3EEC71D-89C1-4C45-814E-BE607B83060F}" srcOrd="0" destOrd="0" presId="urn:microsoft.com/office/officeart/2005/8/layout/cycle7"/>
    <dgm:cxn modelId="{1DD44168-D2FB-4F95-BCB0-68B95BD4F6CD}" type="presOf" srcId="{8FF39DDC-26AD-4B00-A0BD-8D6ABAE9F0C1}" destId="{B8D8A9E3-2707-47F1-9BD8-6772D10DB515}" srcOrd="0" destOrd="0" presId="urn:microsoft.com/office/officeart/2005/8/layout/cycle7"/>
    <dgm:cxn modelId="{453F793A-8057-4007-9004-88348FE35D2A}" type="presOf" srcId="{ED4848F0-3ECA-4E63-BCD7-2518B837632C}" destId="{7BC28D9F-777D-4A70-9603-39DC859C1EB9}" srcOrd="1" destOrd="0" presId="urn:microsoft.com/office/officeart/2005/8/layout/cycle7"/>
    <dgm:cxn modelId="{4DEE7A9E-2412-4078-9960-6B68370E8EE2}" type="presOf" srcId="{9AAB0643-8A74-4C69-96E3-32B4193A648A}" destId="{13F2A11D-1E0D-4B40-8F7C-FE2DA234C309}" srcOrd="1" destOrd="0" presId="urn:microsoft.com/office/officeart/2005/8/layout/cycle7"/>
    <dgm:cxn modelId="{3DAA97C2-539C-4D9D-854B-8654D254B633}" type="presOf" srcId="{4E83C74B-E01B-4CB1-B34D-FA5800DFE16E}" destId="{B1115C5E-E5DE-48CE-87CB-60A774A73F61}" srcOrd="0" destOrd="0" presId="urn:microsoft.com/office/officeart/2005/8/layout/cycle7"/>
    <dgm:cxn modelId="{79B4B014-D8A5-4AB1-B09D-F95D5B0D48C6}" type="presParOf" srcId="{7BF6B7B6-DA82-4AAF-B173-9B1C44CD7292}" destId="{DC4E3CBD-6A18-4622-94FF-21362A5A54E0}" srcOrd="0" destOrd="0" presId="urn:microsoft.com/office/officeart/2005/8/layout/cycle7"/>
    <dgm:cxn modelId="{9DA647DE-FD5C-4A50-B0C4-C10CA7C1BB07}" type="presParOf" srcId="{7BF6B7B6-DA82-4AAF-B173-9B1C44CD7292}" destId="{C0003659-637D-4B13-860F-E6D3B4D3C831}" srcOrd="1" destOrd="0" presId="urn:microsoft.com/office/officeart/2005/8/layout/cycle7"/>
    <dgm:cxn modelId="{9DDD2E7D-618D-433A-A35D-B9DB14A7CC35}" type="presParOf" srcId="{C0003659-637D-4B13-860F-E6D3B4D3C831}" destId="{7BC28D9F-777D-4A70-9603-39DC859C1EB9}" srcOrd="0" destOrd="0" presId="urn:microsoft.com/office/officeart/2005/8/layout/cycle7"/>
    <dgm:cxn modelId="{C88720D7-9C46-4FC3-8EE5-864A6D4ABFA1}" type="presParOf" srcId="{7BF6B7B6-DA82-4AAF-B173-9B1C44CD7292}" destId="{B8D8A9E3-2707-47F1-9BD8-6772D10DB515}" srcOrd="2" destOrd="0" presId="urn:microsoft.com/office/officeart/2005/8/layout/cycle7"/>
    <dgm:cxn modelId="{54312A16-1CD0-45F9-B4B4-DFC9C37EEC73}" type="presParOf" srcId="{7BF6B7B6-DA82-4AAF-B173-9B1C44CD7292}" destId="{B1115C5E-E5DE-48CE-87CB-60A774A73F61}" srcOrd="3" destOrd="0" presId="urn:microsoft.com/office/officeart/2005/8/layout/cycle7"/>
    <dgm:cxn modelId="{71E53A68-2EDC-4AF6-B172-717BECF03D3B}" type="presParOf" srcId="{B1115C5E-E5DE-48CE-87CB-60A774A73F61}" destId="{2C2D8DEA-E563-4CBC-B24D-48D743E2835F}" srcOrd="0" destOrd="0" presId="urn:microsoft.com/office/officeart/2005/8/layout/cycle7"/>
    <dgm:cxn modelId="{8BB5888A-FFC8-4596-9080-675F05AE5D10}" type="presParOf" srcId="{7BF6B7B6-DA82-4AAF-B173-9B1C44CD7292}" destId="{A3EEC71D-89C1-4C45-814E-BE607B83060F}" srcOrd="4" destOrd="0" presId="urn:microsoft.com/office/officeart/2005/8/layout/cycle7"/>
    <dgm:cxn modelId="{9FC81407-2F26-479E-8AA9-CDC77D63A62A}" type="presParOf" srcId="{7BF6B7B6-DA82-4AAF-B173-9B1C44CD7292}" destId="{BFD90A8C-CC05-4BA3-9E86-64507105F9BE}" srcOrd="5" destOrd="0" presId="urn:microsoft.com/office/officeart/2005/8/layout/cycle7"/>
    <dgm:cxn modelId="{1902D751-90CF-4F1C-9BC7-AC81490F208B}" type="presParOf" srcId="{BFD90A8C-CC05-4BA3-9E86-64507105F9BE}" destId="{13F2A11D-1E0D-4B40-8F7C-FE2DA234C3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/>
            <a:t>Initial qualification task</a:t>
          </a:r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/>
            <a:t>Interleaved training task</a:t>
          </a:r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/>
            <a:t>Interleaved QA task</a:t>
          </a:r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E894-1422-40B4-94B0-D874255F12F3}">
      <dsp:nvSpPr>
        <dsp:cNvPr id="0" name=""/>
        <dsp:cNvSpPr/>
      </dsp:nvSpPr>
      <dsp:spPr>
        <a:xfrm rot="5400000">
          <a:off x="5480984" y="-2239392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Which area / feature to invest in?</a:t>
          </a:r>
        </a:p>
      </dsp:txBody>
      <dsp:txXfrm rot="-5400000">
        <a:off x="3131040" y="152846"/>
        <a:ext cx="5523999" cy="781816"/>
      </dsp:txXfrm>
    </dsp:sp>
    <dsp:sp modelId="{84EBC2D5-6420-4FEA-90AF-DF8BD8123E42}">
      <dsp:nvSpPr>
        <dsp:cNvPr id="0" name=""/>
        <dsp:cNvSpPr/>
      </dsp:nvSpPr>
      <dsp:spPr>
        <a:xfrm>
          <a:off x="0" y="2251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Investment decisions</a:t>
          </a:r>
        </a:p>
      </dsp:txBody>
      <dsp:txXfrm>
        <a:off x="52868" y="55119"/>
        <a:ext cx="3025303" cy="977269"/>
      </dsp:txXfrm>
    </dsp:sp>
    <dsp:sp modelId="{E60DE8CB-C5F7-4D28-9F7E-C561DAFA7B95}">
      <dsp:nvSpPr>
        <dsp:cNvPr id="0" name=""/>
        <dsp:cNvSpPr/>
      </dsp:nvSpPr>
      <dsp:spPr>
        <a:xfrm rot="5400000">
          <a:off x="5480984" y="-1102236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Which version should we ship?</a:t>
          </a:r>
        </a:p>
      </dsp:txBody>
      <dsp:txXfrm rot="-5400000">
        <a:off x="3131040" y="1290002"/>
        <a:ext cx="5523999" cy="781816"/>
      </dsp:txXfrm>
    </dsp:sp>
    <dsp:sp modelId="{82517651-34E5-4F4E-9EC3-4F1B9CCD560E}">
      <dsp:nvSpPr>
        <dsp:cNvPr id="0" name=""/>
        <dsp:cNvSpPr/>
      </dsp:nvSpPr>
      <dsp:spPr>
        <a:xfrm>
          <a:off x="0" y="1139407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Shipping decisions</a:t>
          </a:r>
        </a:p>
      </dsp:txBody>
      <dsp:txXfrm>
        <a:off x="52868" y="1192275"/>
        <a:ext cx="3025303" cy="977269"/>
      </dsp:txXfrm>
    </dsp:sp>
    <dsp:sp modelId="{F75DECE6-25A3-4557-A4CF-3838CD590A2A}">
      <dsp:nvSpPr>
        <dsp:cNvPr id="0" name=""/>
        <dsp:cNvSpPr/>
      </dsp:nvSpPr>
      <dsp:spPr>
        <a:xfrm rot="5400000">
          <a:off x="5480984" y="34918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far are we from FY2015 goal?</a:t>
          </a:r>
        </a:p>
      </dsp:txBody>
      <dsp:txXfrm rot="-5400000">
        <a:off x="3131040" y="2427156"/>
        <a:ext cx="5523999" cy="781816"/>
      </dsp:txXfrm>
    </dsp:sp>
    <dsp:sp modelId="{9E183504-AC01-4895-AFDC-E527257D7626}">
      <dsp:nvSpPr>
        <dsp:cNvPr id="0" name=""/>
        <dsp:cNvSpPr/>
      </dsp:nvSpPr>
      <dsp:spPr>
        <a:xfrm>
          <a:off x="0" y="2276562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Track goal / progress</a:t>
          </a:r>
        </a:p>
      </dsp:txBody>
      <dsp:txXfrm>
        <a:off x="52868" y="2329430"/>
        <a:ext cx="3025303" cy="977269"/>
      </dsp:txXfrm>
    </dsp:sp>
    <dsp:sp modelId="{58708D4B-A032-4F2E-A51C-5830810902BE}">
      <dsp:nvSpPr>
        <dsp:cNvPr id="0" name=""/>
        <dsp:cNvSpPr/>
      </dsp:nvSpPr>
      <dsp:spPr>
        <a:xfrm rot="5400000">
          <a:off x="5480984" y="1172074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to get training data for ML model?</a:t>
          </a:r>
        </a:p>
      </dsp:txBody>
      <dsp:txXfrm rot="-5400000">
        <a:off x="3131040" y="3564312"/>
        <a:ext cx="5523999" cy="781816"/>
      </dsp:txXfrm>
    </dsp:sp>
    <dsp:sp modelId="{8FFEDC49-E3D8-4B20-A659-02532F4563A3}">
      <dsp:nvSpPr>
        <dsp:cNvPr id="0" name=""/>
        <dsp:cNvSpPr/>
      </dsp:nvSpPr>
      <dsp:spPr>
        <a:xfrm>
          <a:off x="0" y="3413718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More effective ML models</a:t>
          </a:r>
        </a:p>
      </dsp:txBody>
      <dsp:txXfrm>
        <a:off x="52868" y="3466586"/>
        <a:ext cx="3025303" cy="97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C924-8DF7-4FA7-9C0E-08AFAF164ED8}">
      <dsp:nvSpPr>
        <dsp:cNvPr id="0" name=""/>
        <dsp:cNvSpPr/>
      </dsp:nvSpPr>
      <dsp:spPr>
        <a:xfrm>
          <a:off x="1474034" y="1107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Judgment</a:t>
          </a:r>
          <a:endParaRPr lang="en-US" sz="2500" kern="1200" dirty="0"/>
        </a:p>
      </dsp:txBody>
      <dsp:txXfrm>
        <a:off x="1526287" y="53360"/>
        <a:ext cx="1542284" cy="965907"/>
      </dsp:txXfrm>
    </dsp:sp>
    <dsp:sp modelId="{FD562DF8-F97A-4B93-BFD2-2E3E4F019587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2470776" y="454420"/>
              </a:moveTo>
              <a:arcTo wR="1426684" hR="1426684" stAng="19022412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DE9C-7496-4320-AF5F-F6A3A088362E}">
      <dsp:nvSpPr>
        <dsp:cNvPr id="0" name=""/>
        <dsp:cNvSpPr/>
      </dsp:nvSpPr>
      <dsp:spPr>
        <a:xfrm>
          <a:off x="2709579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Metric</a:t>
          </a:r>
          <a:endParaRPr lang="en-US" sz="2500" kern="1200" dirty="0"/>
        </a:p>
      </dsp:txBody>
      <dsp:txXfrm>
        <a:off x="2761832" y="2193386"/>
        <a:ext cx="1542284" cy="965907"/>
      </dsp:txXfrm>
    </dsp:sp>
    <dsp:sp modelId="{C7453713-A496-495E-8B18-8955DCA7C7DC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1863974" y="2784698"/>
              </a:moveTo>
              <a:arcTo wR="1426684" hR="1426684" stAng="4329064" swAng="21418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C5637-CE39-41E0-B734-4090B93BF88F}">
      <dsp:nvSpPr>
        <dsp:cNvPr id="0" name=""/>
        <dsp:cNvSpPr/>
      </dsp:nvSpPr>
      <dsp:spPr>
        <a:xfrm>
          <a:off x="238490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Test Collection</a:t>
          </a:r>
          <a:endParaRPr lang="en-US" sz="2500" kern="1200" dirty="0"/>
        </a:p>
      </dsp:txBody>
      <dsp:txXfrm>
        <a:off x="290743" y="2193386"/>
        <a:ext cx="1542284" cy="965907"/>
      </dsp:txXfrm>
    </dsp:sp>
    <dsp:sp modelId="{DE4D28C4-E6B4-45BD-95E2-5003925AB816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4631" y="1311819"/>
              </a:moveTo>
              <a:arcTo wR="1426684" hR="1426684" stAng="11077078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3CBD-6A18-4622-94FF-21362A5A54E0}">
      <dsp:nvSpPr>
        <dsp:cNvPr id="0" name=""/>
        <dsp:cNvSpPr/>
      </dsp:nvSpPr>
      <dsp:spPr>
        <a:xfrm>
          <a:off x="1817212" y="827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Quantity / Info. Density</a:t>
          </a:r>
        </a:p>
      </dsp:txBody>
      <dsp:txXfrm>
        <a:off x="1846441" y="30056"/>
        <a:ext cx="1937451" cy="939496"/>
      </dsp:txXfrm>
    </dsp:sp>
    <dsp:sp modelId="{C0003659-637D-4B13-860F-E6D3B4D3C831}">
      <dsp:nvSpPr>
        <dsp:cNvPr id="0" name=""/>
        <dsp:cNvSpPr/>
      </dsp:nvSpPr>
      <dsp:spPr>
        <a:xfrm rot="3600000">
          <a:off x="3119424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24209" y="1821381"/>
        <a:ext cx="828936" cy="209570"/>
      </dsp:txXfrm>
    </dsp:sp>
    <dsp:sp modelId="{B8D8A9E3-2707-47F1-9BD8-6772D10DB515}">
      <dsp:nvSpPr>
        <dsp:cNvPr id="0" name=""/>
        <dsp:cNvSpPr/>
      </dsp:nvSpPr>
      <dsp:spPr>
        <a:xfrm>
          <a:off x="3464233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Cost / </a:t>
          </a:r>
          <a:br>
            <a:rPr lang="en-US" sz="2300" kern="1200" dirty="0"/>
          </a:br>
          <a:r>
            <a:rPr lang="en-US" sz="2300" kern="1200" dirty="0"/>
            <a:t>Judges’ Effort</a:t>
          </a:r>
        </a:p>
      </dsp:txBody>
      <dsp:txXfrm>
        <a:off x="3493462" y="2882780"/>
        <a:ext cx="1937451" cy="939496"/>
      </dsp:txXfrm>
    </dsp:sp>
    <dsp:sp modelId="{B1115C5E-E5DE-48CE-87CB-60A774A73F61}">
      <dsp:nvSpPr>
        <dsp:cNvPr id="0" name=""/>
        <dsp:cNvSpPr/>
      </dsp:nvSpPr>
      <dsp:spPr>
        <a:xfrm rot="10800000">
          <a:off x="2295913" y="3177887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400698" y="3247744"/>
        <a:ext cx="828936" cy="209570"/>
      </dsp:txXfrm>
    </dsp:sp>
    <dsp:sp modelId="{A3EEC71D-89C1-4C45-814E-BE607B83060F}">
      <dsp:nvSpPr>
        <dsp:cNvPr id="0" name=""/>
        <dsp:cNvSpPr/>
      </dsp:nvSpPr>
      <dsp:spPr>
        <a:xfrm>
          <a:off x="170191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/ </a:t>
          </a:r>
          <a:br>
            <a:rPr lang="en-US" sz="2300" kern="1200" dirty="0"/>
          </a:br>
          <a:r>
            <a:rPr lang="en-US" sz="2300" kern="1200" dirty="0"/>
            <a:t>Label Accuracy</a:t>
          </a:r>
        </a:p>
      </dsp:txBody>
      <dsp:txXfrm>
        <a:off x="199420" y="2882780"/>
        <a:ext cx="1937451" cy="939496"/>
      </dsp:txXfrm>
    </dsp:sp>
    <dsp:sp modelId="{BFD90A8C-CC05-4BA3-9E86-64507105F9BE}">
      <dsp:nvSpPr>
        <dsp:cNvPr id="0" name=""/>
        <dsp:cNvSpPr/>
      </dsp:nvSpPr>
      <dsp:spPr>
        <a:xfrm rot="18000000">
          <a:off x="1472403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77188" y="1821381"/>
        <a:ext cx="828936" cy="209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Initial qualification task</a:t>
          </a:r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training task</a:t>
          </a:r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QA task</a:t>
          </a:r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software evaluation:</a:t>
            </a:r>
          </a:p>
          <a:p>
            <a:r>
              <a:rPr lang="en-US" dirty="0"/>
              <a:t>Output depends on task &amp; user</a:t>
            </a:r>
            <a:r>
              <a:rPr lang="en-US" baseline="0" dirty="0"/>
              <a:t> / </a:t>
            </a:r>
            <a:r>
              <a:rPr lang="en-US" dirty="0"/>
              <a:t>Subjective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‘about the same’ vs. ‘the same??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judgment</a:t>
            </a:r>
            <a:r>
              <a:rPr lang="en-US" baseline="0" dirty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per task: how much of judges’ time do you want</a:t>
            </a:r>
            <a:r>
              <a:rPr lang="en-US" baseline="0" dirty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team should definitely be the first judges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aseline="0" dirty="0"/>
              <a:t> is critical in every stages of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Judges need regular stream of jobs</a:t>
            </a:r>
            <a:r>
              <a:rPr lang="en-US" baseline="0" dirty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careful if you want to change the judging interface suddenly…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which is our best guess for the population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flip this,</a:t>
            </a:r>
            <a:r>
              <a:rPr lang="en-US" baseline="0" dirty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</a:t>
            </a:r>
            <a:r>
              <a:rPr lang="en-US" baseline="0" dirty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TREC topic </a:t>
            </a:r>
            <a:r>
              <a:rPr lang="en-US" dirty="0" err="1"/>
              <a:t>desc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uMj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/>
          </a:bodyPr>
          <a:lstStyle/>
          <a:p>
            <a:r>
              <a:rPr lang="en-US" dirty="0"/>
              <a:t>Designing an End-to-End</a:t>
            </a:r>
            <a:br>
              <a:rPr lang="en-US" dirty="0"/>
            </a:br>
            <a:r>
              <a:rPr lang="en-US" dirty="0"/>
              <a:t> Offline Evaluation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4925" y="419100"/>
            <a:ext cx="33146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 Tasks</a:t>
            </a:r>
          </a:p>
          <a:p>
            <a:endParaRPr lang="en-US" sz="800" dirty="0"/>
          </a:p>
          <a:p>
            <a:r>
              <a:rPr lang="en-US" dirty="0"/>
              <a:t>What is crowdsourcing?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best resource to learn about crowdsourcing research?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can I find recent news on crowdsourcing?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150" y="419100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Judging Target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591515"/>
            <a:ext cx="5048955" cy="79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27" t="12373" r="2641"/>
          <a:stretch/>
        </p:blipFill>
        <p:spPr>
          <a:xfrm>
            <a:off x="5010150" y="880765"/>
            <a:ext cx="5048955" cy="164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939" b="19196"/>
          <a:stretch/>
        </p:blipFill>
        <p:spPr>
          <a:xfrm>
            <a:off x="4943476" y="3448953"/>
            <a:ext cx="5115630" cy="1332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human thin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19" y="5350223"/>
            <a:ext cx="982757" cy="13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Bent 13"/>
          <p:cNvSpPr/>
          <p:nvPr/>
        </p:nvSpPr>
        <p:spPr>
          <a:xfrm rot="10800000">
            <a:off x="6471399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/>
          <p:cNvSpPr/>
          <p:nvPr/>
        </p:nvSpPr>
        <p:spPr>
          <a:xfrm rot="10800000" flipH="1">
            <a:off x="2504780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476" y="5534889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Judging Criteria</a:t>
            </a:r>
          </a:p>
        </p:txBody>
      </p:sp>
    </p:spTree>
    <p:extLst>
      <p:ext uri="{BB962C8B-B14F-4D97-AF65-F5344CB8AC3E}">
        <p14:creationId xmlns:p14="http://schemas.microsoft.com/office/powerpoint/2010/main" val="321501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constitutes a task?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An information task from user</a:t>
            </a:r>
          </a:p>
          <a:p>
            <a:endParaRPr lang="en-US" dirty="0"/>
          </a:p>
          <a:p>
            <a:r>
              <a:rPr lang="en-US" dirty="0"/>
              <a:t>Task description</a:t>
            </a:r>
          </a:p>
          <a:p>
            <a:pPr lvl="1"/>
            <a:r>
              <a:rPr lang="en-US" dirty="0"/>
              <a:t>Some (expression of) information need</a:t>
            </a:r>
          </a:p>
          <a:p>
            <a:pPr lvl="1"/>
            <a:r>
              <a:rPr lang="en-US" dirty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System response to satisfy the need</a:t>
            </a:r>
          </a:p>
          <a:p>
            <a:pPr lvl="1"/>
            <a:r>
              <a:rPr lang="en-US" dirty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tasks (queries)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sample of user query is common method</a:t>
            </a:r>
          </a:p>
          <a:p>
            <a:pPr lvl="1"/>
            <a:r>
              <a:rPr lang="en-US" dirty="0"/>
              <a:t>What can go wrong in this approach?</a:t>
            </a:r>
          </a:p>
          <a:p>
            <a:endParaRPr lang="en-US" dirty="0"/>
          </a:p>
          <a:p>
            <a:r>
              <a:rPr lang="en-US" dirty="0"/>
              <a:t>Sampling criteria</a:t>
            </a:r>
          </a:p>
          <a:p>
            <a:pPr lvl="1"/>
            <a:r>
              <a:rPr lang="en-US" dirty="0"/>
              <a:t>Representative: Are the samples representative of the user traffic?</a:t>
            </a:r>
          </a:p>
          <a:p>
            <a:pPr lvl="1"/>
            <a:r>
              <a:rPr lang="en-US" dirty="0"/>
              <a:t>Actionable: Are they targeted for what we’re trying to improve on?</a:t>
            </a:r>
          </a:p>
          <a:p>
            <a:endParaRPr lang="en-US" dirty="0"/>
          </a:p>
          <a:p>
            <a:r>
              <a:rPr lang="en-US" dirty="0"/>
              <a:t>Need for more context</a:t>
            </a:r>
          </a:p>
          <a:p>
            <a:pPr lvl="1"/>
            <a:r>
              <a:rPr lang="en-US" dirty="0"/>
              <a:t>Are queries specific 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contexts 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/>
              <a:t>Task description</a:t>
            </a:r>
          </a:p>
          <a:p>
            <a:pPr lvl="1"/>
            <a:r>
              <a:rPr lang="en-US" dirty="0"/>
              <a:t>Session history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Cost of contextual judging</a:t>
            </a:r>
          </a:p>
          <a:p>
            <a:pPr lvl="1"/>
            <a:r>
              <a:rPr lang="en-US" dirty="0"/>
              <a:t>Potentially need more judgments</a:t>
            </a:r>
          </a:p>
          <a:p>
            <a:pPr lvl="1"/>
            <a:r>
              <a:rPr lang="en-US" dirty="0"/>
              <a:t>Increase judge’s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Location</a:t>
            </a:r>
          </a:p>
          <a:p>
            <a:endParaRPr lang="en-US" dirty="0"/>
          </a:p>
          <a:p>
            <a:r>
              <a:rPr lang="en-US" dirty="0"/>
              <a:t>Another document</a:t>
            </a:r>
          </a:p>
          <a:p>
            <a:endParaRPr lang="en-US" dirty="0"/>
          </a:p>
          <a:p>
            <a:r>
              <a:rPr lang="en-US" dirty="0"/>
              <a:t>Full session history</a:t>
            </a:r>
          </a:p>
        </p:txBody>
      </p:sp>
    </p:spTree>
    <p:extLst>
      <p:ext uri="{BB962C8B-B14F-4D97-AF65-F5344CB8AC3E}">
        <p14:creationId xmlns:p14="http://schemas.microsoft.com/office/powerpoint/2010/main" val="91793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evaluate this result?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4" y="1690688"/>
            <a:ext cx="4311522" cy="47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482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Judging Target: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7" y="1992148"/>
            <a:ext cx="3435277" cy="378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/>
          <p:cNvSpPr/>
          <p:nvPr/>
        </p:nvSpPr>
        <p:spPr>
          <a:xfrm>
            <a:off x="5588641" y="3293706"/>
            <a:ext cx="1895910" cy="4385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479092" y="1866122"/>
            <a:ext cx="3629608" cy="4021493"/>
          </a:xfrm>
          <a:prstGeom prst="roundRect">
            <a:avLst>
              <a:gd name="adj" fmla="val 35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71" y="3379684"/>
            <a:ext cx="2553327" cy="189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2205599" y="3306400"/>
            <a:ext cx="2722984" cy="2034540"/>
          </a:xfrm>
          <a:prstGeom prst="roundRect">
            <a:avLst>
              <a:gd name="adj" fmla="val 700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588641" y="5273041"/>
            <a:ext cx="1895910" cy="5046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7500" y="2005668"/>
            <a:ext cx="255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Whole SERP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0766" y="3238593"/>
            <a:ext cx="195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Webpage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9092" y="5841181"/>
            <a:ext cx="327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SERP Elements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588641" y="4170783"/>
            <a:ext cx="1895910" cy="4061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0800000">
            <a:off x="5021892" y="4259642"/>
            <a:ext cx="373224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98"/>
            <a:ext cx="10515600" cy="1325563"/>
          </a:xfrm>
        </p:spPr>
        <p:txBody>
          <a:bodyPr/>
          <a:lstStyle/>
          <a:p>
            <a:r>
              <a:rPr lang="en-US" dirty="0"/>
              <a:t>Absolute vs. Relative</a:t>
            </a:r>
          </a:p>
        </p:txBody>
      </p:sp>
      <p:sp>
        <p:nvSpPr>
          <p:cNvPr id="3" name="Rounded Rectangle 6"/>
          <p:cNvSpPr/>
          <p:nvPr/>
        </p:nvSpPr>
        <p:spPr>
          <a:xfrm>
            <a:off x="838201" y="1222374"/>
            <a:ext cx="5444996" cy="247761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1414010"/>
            <a:ext cx="2209868" cy="2148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708" y="1320699"/>
            <a:ext cx="262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</p:txBody>
      </p:sp>
      <p:sp>
        <p:nvSpPr>
          <p:cNvPr id="6" name="Oval 5"/>
          <p:cNvSpPr/>
          <p:nvPr/>
        </p:nvSpPr>
        <p:spPr>
          <a:xfrm>
            <a:off x="1127345" y="198487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345" y="224863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7345" y="253480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345" y="280897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/>
          <p:cNvSpPr/>
          <p:nvPr/>
        </p:nvSpPr>
        <p:spPr>
          <a:xfrm>
            <a:off x="800555" y="3883594"/>
            <a:ext cx="8128252" cy="276485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4076097"/>
            <a:ext cx="2207828" cy="2432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982" y="3987935"/>
            <a:ext cx="3065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sets of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</p:txBody>
      </p:sp>
      <p:sp>
        <p:nvSpPr>
          <p:cNvPr id="14" name="Oval 13"/>
          <p:cNvSpPr/>
          <p:nvPr/>
        </p:nvSpPr>
        <p:spPr>
          <a:xfrm>
            <a:off x="1059619" y="46416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9619" y="491587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9619" y="520204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9619" y="547621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9619" y="575038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90" y="4076098"/>
            <a:ext cx="2236239" cy="24329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0708" y="3042267"/>
            <a:ext cx="1700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Absolute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62982" y="5989309"/>
            <a:ext cx="155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Relative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58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UMass Amherst with </a:t>
            </a:r>
            <a:r>
              <a:rPr lang="en-US" dirty="0" err="1"/>
              <a:t>Ph.D</a:t>
            </a:r>
            <a:r>
              <a:rPr lang="en-US" dirty="0"/>
              <a:t> in 2012</a:t>
            </a:r>
          </a:p>
          <a:p>
            <a:endParaRPr lang="en-US" dirty="0"/>
          </a:p>
          <a:p>
            <a:r>
              <a:rPr lang="en-US" dirty="0"/>
              <a:t>Spent past 4 years in Bing’s Relevance Measurement / Science Team</a:t>
            </a:r>
          </a:p>
          <a:p>
            <a:endParaRPr lang="en-US" dirty="0"/>
          </a:p>
          <a:p>
            <a:r>
              <a:rPr lang="en-US" dirty="0"/>
              <a:t>Taught MSFT course on offline evaluation</a:t>
            </a:r>
          </a:p>
          <a:p>
            <a:endParaRPr lang="en-US" dirty="0"/>
          </a:p>
          <a:p>
            <a:r>
              <a:rPr lang="en-US" dirty="0"/>
              <a:t>Passionate for working with data of all kinds </a:t>
            </a:r>
            <a:br>
              <a:rPr lang="en-US" dirty="0"/>
            </a:br>
            <a:r>
              <a:rPr lang="en-US" dirty="0"/>
              <a:t>(search, personal, baseball,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SERP*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Judging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*SERP: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Design your own Judging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go wrong with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 improve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Judges may like some part of the page, but not others</a:t>
            </a:r>
          </a:p>
          <a:p>
            <a:endParaRPr lang="en-US" dirty="0"/>
          </a:p>
          <a:p>
            <a:r>
              <a:rPr lang="en-US" dirty="0"/>
              <a:t>Judges may not understand the query at all</a:t>
            </a:r>
          </a:p>
          <a:p>
            <a:endParaRPr lang="en-US" dirty="0"/>
          </a:p>
          <a:p>
            <a:r>
              <a:rPr lang="en-US" dirty="0"/>
              <a:t>Each judge may understand the task differently</a:t>
            </a:r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judging target is specific enough</a:t>
            </a:r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Guideline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/>
              <a:t>A document for judges to read before starting the task</a:t>
            </a:r>
          </a:p>
          <a:p>
            <a:endParaRPr lang="en-US" dirty="0"/>
          </a:p>
          <a:p>
            <a:r>
              <a:rPr lang="en-US" dirty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rely on the guideline for all instructions: use training / tooltips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Side-by-side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other page establishes a clear baseline for the judgment</a:t>
            </a:r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374650"/>
            <a:ext cx="359092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Evaluating Search Systems Using Result Page Context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0"/>
            <a:ext cx="8724900" cy="665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50" y="1515547"/>
            <a:ext cx="3181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Bailey et al. 2011 http://bit.ly/1QfuMji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There: Preference Judgments for Relevance </a:t>
            </a:r>
            <a:r>
              <a:rPr lang="en-US" baseline="-25000" dirty="0"/>
              <a:t>[</a:t>
            </a:r>
            <a:r>
              <a:rPr lang="en-US" baseline="-25000" dirty="0" err="1"/>
              <a:t>Carterette</a:t>
            </a:r>
            <a:r>
              <a:rPr lang="en-US" baseline="-25000" dirty="0"/>
              <a:t> et al. 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inter-judge agreement in preference judgement</a:t>
            </a:r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Judging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measurement target?</a:t>
            </a:r>
          </a:p>
          <a:p>
            <a:pPr lvl="1"/>
            <a:r>
              <a:rPr lang="en-US" dirty="0"/>
              <a:t>Single feature</a:t>
            </a:r>
          </a:p>
          <a:p>
            <a:pPr lvl="1"/>
            <a:r>
              <a:rPr lang="en-US" dirty="0"/>
              <a:t>Whole experience</a:t>
            </a:r>
          </a:p>
          <a:p>
            <a:endParaRPr lang="en-US" dirty="0"/>
          </a:p>
          <a:p>
            <a:r>
              <a:rPr lang="en-US" dirty="0"/>
              <a:t>What’s your measurement goal?</a:t>
            </a:r>
          </a:p>
          <a:p>
            <a:pPr lvl="1"/>
            <a:r>
              <a:rPr lang="en-US" dirty="0"/>
              <a:t>Competitive analysis: relative</a:t>
            </a:r>
          </a:p>
          <a:p>
            <a:pPr lvl="1"/>
            <a:r>
              <a:rPr lang="en-US" dirty="0"/>
              <a:t>Training data collection: absolute</a:t>
            </a:r>
          </a:p>
          <a:p>
            <a:pPr lvl="1"/>
            <a:r>
              <a:rPr lang="en-US" dirty="0"/>
              <a:t>Shipping decision: both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33" y="815752"/>
            <a:ext cx="4980389" cy="548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59600" y="1600201"/>
            <a:ext cx="2819399" cy="110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4932" y="1422400"/>
            <a:ext cx="4980390" cy="48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Data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evaluate Web Search, App Recommendations, and even an Intelligent Agent?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ask</a:t>
            </a:r>
          </a:p>
          <a:p>
            <a:pPr lvl="1"/>
            <a:r>
              <a:rPr lang="en-US" dirty="0"/>
              <a:t>Labels (of relevance, etc.)</a:t>
            </a:r>
          </a:p>
          <a:p>
            <a:pPr lvl="1"/>
            <a:r>
              <a:rPr lang="en-US" dirty="0"/>
              <a:t>Comments / Rationale</a:t>
            </a:r>
          </a:p>
          <a:p>
            <a:pPr lvl="1"/>
            <a:endParaRPr lang="en-US" dirty="0"/>
          </a:p>
          <a:p>
            <a:r>
              <a:rPr lang="en-US" dirty="0"/>
              <a:t>What’s the trade-off here?</a:t>
            </a:r>
          </a:p>
          <a:p>
            <a:pPr lvl="1"/>
            <a:r>
              <a:rPr lang="en-US" dirty="0"/>
              <a:t>Quantity vs. Quality vs. Cost</a:t>
            </a:r>
          </a:p>
          <a:p>
            <a:pPr lvl="1"/>
            <a:r>
              <a:rPr lang="en-US" dirty="0"/>
              <a:t>You can’t aim for everything!</a:t>
            </a:r>
          </a:p>
          <a:p>
            <a:endParaRPr lang="en-US" dirty="0"/>
          </a:p>
          <a:p>
            <a:r>
              <a:rPr lang="en-US" dirty="0"/>
              <a:t>How to make decisions?</a:t>
            </a:r>
          </a:p>
          <a:p>
            <a:pPr lvl="1"/>
            <a:r>
              <a:rPr lang="en-US" dirty="0"/>
              <a:t>Information-centric task</a:t>
            </a:r>
          </a:p>
          <a:p>
            <a:pPr lvl="1"/>
            <a:r>
              <a:rPr lang="en-US" dirty="0"/>
              <a:t>Number-centric task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71140370"/>
              </p:ext>
            </p:extLst>
          </p:nvPr>
        </p:nvGraphicFramePr>
        <p:xfrm>
          <a:off x="5960534" y="2362200"/>
          <a:ext cx="5630334" cy="38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judging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plain language (i.e., avoid jargons)</a:t>
            </a:r>
          </a:p>
          <a:p>
            <a:endParaRPr lang="en-US" dirty="0"/>
          </a:p>
          <a:p>
            <a:r>
              <a:rPr lang="en-US" dirty="0"/>
              <a:t>Make the UI light and simple (e.g., no scroll)</a:t>
            </a:r>
          </a:p>
          <a:p>
            <a:endParaRPr lang="en-US" dirty="0"/>
          </a:p>
          <a:p>
            <a:r>
              <a:rPr lang="en-US" dirty="0"/>
              <a:t>Put ‘I don’t know’ (or skip) option (to avoid random responses)</a:t>
            </a:r>
          </a:p>
          <a:p>
            <a:endParaRPr lang="en-US" dirty="0"/>
          </a:p>
          <a:p>
            <a:r>
              <a:rPr lang="en-US" dirty="0"/>
              <a:t>Collect </a:t>
            </a:r>
            <a:r>
              <a:rPr lang="en-US" u="sng" dirty="0"/>
              <a:t>optional</a:t>
            </a:r>
            <a:r>
              <a:rPr lang="en-US" dirty="0"/>
              <a:t> textual comments (for rationale or feedback)</a:t>
            </a:r>
          </a:p>
          <a:p>
            <a:endParaRPr lang="en-US" dirty="0"/>
          </a:p>
          <a:p>
            <a:r>
              <a:rPr lang="en-US" dirty="0"/>
              <a:t>Collect judging time and behavioral log data (for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/>
              <a:t>Using Hidden Tasks for Quality Control </a:t>
            </a:r>
            <a:r>
              <a:rPr lang="en-US" baseline="-25000" dirty="0"/>
              <a:t>[Alonso ’15]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/>
              <a:t>This prepare the judge for actual judging task</a:t>
            </a:r>
          </a:p>
          <a:p>
            <a:endParaRPr lang="en-US" dirty="0"/>
          </a:p>
          <a:p>
            <a:r>
              <a:rPr lang="en-US" dirty="0"/>
              <a:t>This provide ways to verify if the response is bogus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judgments to an experiment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 set of judgments collected with a particular goal</a:t>
            </a:r>
          </a:p>
          <a:p>
            <a:pPr lvl="1"/>
            <a:r>
              <a:rPr lang="en-US" dirty="0"/>
              <a:t>A typical experiment consists of many tasks and judgments</a:t>
            </a:r>
          </a:p>
          <a:p>
            <a:pPr lvl="1"/>
            <a:r>
              <a:rPr lang="en-US" dirty="0"/>
              <a:t>Multiple judgments are collected for each task (overlap)</a:t>
            </a:r>
          </a:p>
          <a:p>
            <a:pPr lvl="1"/>
            <a:endParaRPr lang="en-US" dirty="0"/>
          </a:p>
          <a:p>
            <a:r>
              <a:rPr lang="en-US" dirty="0"/>
              <a:t>Types of goals</a:t>
            </a:r>
          </a:p>
          <a:p>
            <a:pPr lvl="1"/>
            <a:r>
              <a:rPr lang="en-US" dirty="0"/>
              <a:t>Resource planning: where to invest in next few months?</a:t>
            </a:r>
          </a:p>
          <a:p>
            <a:pPr lvl="1"/>
            <a:r>
              <a:rPr lang="en-US" dirty="0"/>
              <a:t>Feature debugging: what can go wrong with this feature?</a:t>
            </a:r>
          </a:p>
          <a:p>
            <a:pPr lvl="1"/>
            <a:r>
              <a:rPr lang="en-US" dirty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Experimental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money (time) spent per task?</a:t>
            </a:r>
          </a:p>
          <a:p>
            <a:endParaRPr lang="en-US" dirty="0"/>
          </a:p>
          <a:p>
            <a:r>
              <a:rPr lang="en-US" dirty="0"/>
              <a:t>How many (overlap) judgments per task?</a:t>
            </a:r>
          </a:p>
          <a:p>
            <a:endParaRPr lang="en-US" dirty="0"/>
          </a:p>
          <a:p>
            <a:r>
              <a:rPr lang="en-US" dirty="0"/>
              <a:t>How many tasks within experiment?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br>
              <a:rPr lang="en-US" sz="2000" b="1" dirty="0"/>
            </a:br>
            <a:r>
              <a:rPr lang="en-US" sz="2000" b="1" dirty="0"/>
              <a:t>per 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br>
              <a:rPr lang="en-US" sz="2000" b="1" dirty="0"/>
            </a:br>
            <a:r>
              <a:rPr lang="en-US" sz="2000" b="1" dirty="0"/>
              <a:t>per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cent = 30 second</a:t>
            </a:r>
          </a:p>
          <a:p>
            <a:r>
              <a:rPr lang="en-US" dirty="0"/>
              <a:t>(12$/HR)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judgments per task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tasks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pay per task doesn’t improve judging quality, but throughput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overlap judgments?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task understanding</a:t>
            </a:r>
          </a:p>
          <a:p>
            <a:pPr lvl="1"/>
            <a:r>
              <a:rPr lang="en-US" dirty="0"/>
              <a:t>What’s the distribution of labels?</a:t>
            </a:r>
          </a:p>
          <a:p>
            <a:pPr lvl="1"/>
            <a:r>
              <a:rPr lang="en-US" dirty="0"/>
              <a:t>What are judges’ collective feedback?</a:t>
            </a:r>
          </a:p>
          <a:p>
            <a:pPr lvl="1"/>
            <a:endParaRPr lang="en-US" dirty="0"/>
          </a:p>
          <a:p>
            <a:r>
              <a:rPr lang="en-US" dirty="0"/>
              <a:t>Quality control for labels / judges</a:t>
            </a:r>
          </a:p>
          <a:p>
            <a:pPr lvl="1"/>
            <a:r>
              <a:rPr lang="en-US" dirty="0"/>
              <a:t>What is the majority opinion for each task?</a:t>
            </a:r>
          </a:p>
          <a:p>
            <a:pPr lvl="1"/>
            <a:r>
              <a:rPr lang="en-US" dirty="0"/>
              <a:t>Who tends to disagree with the majority 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Majority opinion is not always right, especially before you have enough of good judges</a:t>
            </a:r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labellers, keep majority label as “true” label</a:t>
            </a:r>
          </a:p>
          <a:p>
            <a:r>
              <a:rPr lang="en-GB" dirty="0"/>
              <a:t>Quality 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p</a:t>
            </a:r>
            <a:r>
              <a:rPr lang="en-GB" sz="2000" dirty="0">
                <a:latin typeface="Calibri" panose="020F0502020204030204" pitchFamily="34" charset="0"/>
              </a:rPr>
              <a:t>: probability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>
                <a:latin typeface="Calibri-Bold"/>
              </a:rPr>
              <a:t>labeller</a:t>
            </a:r>
            <a:r>
              <a:rPr lang="en-GB" sz="2000" b="1" dirty="0">
                <a:latin typeface="Calibri-Bold"/>
              </a:rPr>
              <a:t> </a:t>
            </a:r>
            <a:r>
              <a:rPr lang="en-GB" sz="2000" dirty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Kuncheva</a:t>
            </a:r>
            <a:r>
              <a:rPr lang="en-US" dirty="0"/>
              <a:t> et al., PA&amp;A, 2003]</a:t>
            </a:r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Low overlap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High-overlap</a:t>
            </a:r>
          </a:p>
          <a:p>
            <a:pPr lvl="1"/>
            <a:r>
              <a:rPr lang="en-US" dirty="0"/>
              <a:t>Early iteration stage</a:t>
            </a:r>
          </a:p>
          <a:p>
            <a:pPr lvl="1"/>
            <a:r>
              <a:rPr lang="en-US" dirty="0"/>
              <a:t>Information-centric tasks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Low-overlap</a:t>
            </a:r>
          </a:p>
          <a:p>
            <a:pPr lvl="1"/>
            <a:r>
              <a:rPr lang="en-US" dirty="0"/>
              <a:t>Mature / production stage</a:t>
            </a:r>
          </a:p>
          <a:p>
            <a:pPr lvl="1"/>
            <a:r>
              <a:rPr lang="en-US" dirty="0"/>
              <a:t>Number-centric tasks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532" y="4743450"/>
            <a:ext cx="2656468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Evaluation = Better Data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539652"/>
              </p:ext>
            </p:extLst>
          </p:nvPr>
        </p:nvGraphicFramePr>
        <p:xfrm>
          <a:off x="838198" y="1825624"/>
          <a:ext cx="8697333" cy="449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Evaluation Goals &amp;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Evaluation Goal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Judgment Design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</a:t>
                      </a:r>
                      <a:r>
                        <a:rPr lang="en-US" sz="2400" baseline="0" dirty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Feature Planning / Debugging</a:t>
                      </a:r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(High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Comments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Specific</a:t>
                      </a:r>
                      <a:r>
                        <a:rPr lang="en-US" sz="2400" baseline="0" dirty="0"/>
                        <a:t> to the algorithm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Shipping Decision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ExpA</a:t>
                      </a:r>
                      <a:r>
                        <a:rPr lang="en-US" sz="2400" dirty="0"/>
                        <a:t> vs. </a:t>
                      </a:r>
                      <a:r>
                        <a:rPr lang="en-US" sz="2400" dirty="0" err="1"/>
                        <a:t>ExpB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(Low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In-house (managed) judges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Crowdsourcing judges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expertise</a:t>
            </a:r>
          </a:p>
          <a:p>
            <a:r>
              <a:rPr lang="en-US" sz="2400" dirty="0"/>
              <a:t>More judgments</a:t>
            </a:r>
          </a:p>
          <a:p>
            <a:r>
              <a:rPr lang="en-US" sz="2400" dirty="0"/>
              <a:t>Closer to users</a:t>
            </a:r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ground truth labels for next stage</a:t>
            </a:r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within the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/>
              <a:t>Can they perform the task with reasonable accuracy?</a:t>
            </a:r>
          </a:p>
          <a:p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Pre-screen judges by profile</a:t>
            </a:r>
          </a:p>
          <a:p>
            <a:pPr lvl="1"/>
            <a:r>
              <a:rPr lang="en-US" dirty="0"/>
              <a:t>Filter out judges by screening task</a:t>
            </a:r>
          </a:p>
          <a:p>
            <a:pPr lvl="1"/>
            <a:r>
              <a:rPr lang="en-US" dirty="0"/>
              <a:t>Kick off ‘bad’ judges regularly</a:t>
            </a:r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Bad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Perfect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/>
              <a:t>Crowd workers communicate with each other!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Answers shared with one worker is likely shared with all.</a:t>
            </a:r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Qualification Test </a:t>
            </a:r>
            <a:r>
              <a:rPr lang="en-US" baseline="-25000" dirty="0"/>
              <a:t>[Alonso’13]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/>
              <a:t>However, depending on the type of task, the results may worth the delay and cost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running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judging tasks slowly</a:t>
            </a:r>
          </a:p>
          <a:p>
            <a:endParaRPr lang="en-US" dirty="0"/>
          </a:p>
          <a:p>
            <a:r>
              <a:rPr lang="en-US" dirty="0"/>
              <a:t>Beware of the quality of golden hits</a:t>
            </a:r>
          </a:p>
          <a:p>
            <a:endParaRPr lang="en-US" dirty="0"/>
          </a:p>
          <a:p>
            <a:r>
              <a:rPr lang="en-US" dirty="0"/>
              <a:t>Submit a big task in small batches </a:t>
            </a:r>
            <a:br>
              <a:rPr lang="en-US" dirty="0"/>
            </a:br>
            <a:r>
              <a:rPr lang="en-US" dirty="0"/>
              <a:t>(for task debugging / judge engagement)</a:t>
            </a:r>
          </a:p>
          <a:p>
            <a:endParaRPr lang="en-US" dirty="0"/>
          </a:p>
          <a:p>
            <a:r>
              <a:rPr lang="en-US" dirty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Experiment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/>
          </a:p>
          <a:p>
            <a:r>
              <a:rPr lang="en-US" dirty="0"/>
              <a:t>Inter-rater agreement</a:t>
            </a:r>
          </a:p>
          <a:p>
            <a:endParaRPr lang="en-US" dirty="0"/>
          </a:p>
          <a:p>
            <a:r>
              <a:rPr lang="en-US" dirty="0"/>
              <a:t>Behavioral signals (time, label distribution)</a:t>
            </a:r>
          </a:p>
          <a:p>
            <a:endParaRPr lang="en-US" dirty="0"/>
          </a:p>
          <a:p>
            <a:r>
              <a:rPr lang="en-US" dirty="0"/>
              <a:t>Agreement with other metrics</a:t>
            </a:r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can’t we just use online user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tells only a half of the story : need for labels</a:t>
            </a:r>
          </a:p>
          <a:p>
            <a:r>
              <a:rPr lang="en-US" dirty="0"/>
              <a:t>User behavior is subject to various bias : need for controlled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  <a:p>
            <a:r>
              <a:rPr lang="en-US" dirty="0"/>
              <a:t>User data is not an option in early stages : need for bootstrapping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82261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0414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Users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411717" y="3701746"/>
            <a:ext cx="2848304" cy="1262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Human Judges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475" y="5229548"/>
            <a:ext cx="3268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Enable early iteration</a:t>
            </a:r>
          </a:p>
          <a:p>
            <a:r>
              <a:rPr lang="en-US" sz="2800" dirty="0"/>
              <a:t>Represent user voice</a:t>
            </a:r>
          </a:p>
          <a:p>
            <a:r>
              <a:rPr lang="en-US" sz="2800" dirty="0"/>
              <a:t>Operationalize policy</a:t>
            </a:r>
          </a:p>
        </p:txBody>
      </p:sp>
    </p:spTree>
    <p:extLst>
      <p:ext uri="{BB962C8B-B14F-4D97-AF65-F5344CB8AC3E}">
        <p14:creationId xmlns:p14="http://schemas.microsoft.com/office/powerpoint/2010/main" val="18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Inter-rater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agreement</a:t>
            </a:r>
            <a:r>
              <a:rPr lang="en-US" dirty="0"/>
              <a:t>: the ratio the cases that received the same rating by two judges and divides the number by the total number of cases rated by the two judges. </a:t>
            </a:r>
          </a:p>
          <a:p>
            <a:endParaRPr lang="en-US" dirty="0"/>
          </a:p>
          <a:p>
            <a:r>
              <a:rPr lang="en-US" b="1" dirty="0"/>
              <a:t>Cohen’s kappa</a:t>
            </a:r>
            <a:r>
              <a:rPr lang="en-US" dirty="0"/>
              <a:t>. estimate the degree of consensus between two judges by correcting if they are operating by chance alone.</a:t>
            </a:r>
          </a:p>
          <a:p>
            <a:r>
              <a:rPr lang="en-US" b="1" dirty="0"/>
              <a:t>Fleiss’ kappa</a:t>
            </a:r>
            <a:r>
              <a:rPr lang="en-US" dirty="0"/>
              <a:t>: generalization of Cohen to n raters instead of just two.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alpha</a:t>
            </a:r>
            <a:r>
              <a:rPr lang="en-US" dirty="0"/>
              <a:t>: accept any number of observers, being applicable to nominal, ordinal, interval, and ratio levels of measurement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https://en.wikipedia.org/wiki/Inter-rater_reliability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Behavior of Crowd Judges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models of task performance can be built based on behavioral traces, and that these models generalize to related tasks.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endParaRPr lang="en-US" dirty="0"/>
          </a:p>
          <a:p>
            <a:r>
              <a:rPr lang="en-US" dirty="0"/>
              <a:t>Overall</a:t>
            </a:r>
          </a:p>
          <a:p>
            <a:r>
              <a:rPr lang="en-US" dirty="0"/>
              <a:t>Relevance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Freshness</a:t>
            </a:r>
          </a:p>
          <a:p>
            <a:r>
              <a:rPr lang="en-US" dirty="0"/>
              <a:t>Authority</a:t>
            </a:r>
          </a:p>
          <a:p>
            <a:r>
              <a:rPr lang="en-US" dirty="0"/>
              <a:t>Caption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 Tie 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judges to break down their judgments along several dimensions</a:t>
            </a:r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Inter-judge Agreement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Preference judgments vs. </a:t>
            </a:r>
            <a:br>
              <a:rPr lang="en-US" dirty="0"/>
            </a:br>
            <a:r>
              <a:rPr lang="en-US" dirty="0"/>
              <a:t>Delta in NDCG@{1,3}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achieved with 10% increase in judging time</a:t>
            </a:r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Omar Alonso, Implementing crowdsourcing-based relevance experimentation: an industrial perspective. Inf. </a:t>
            </a:r>
            <a:r>
              <a:rPr lang="en-US" dirty="0" err="1"/>
              <a:t>Retr</a:t>
            </a:r>
            <a:r>
              <a:rPr lang="en-US" dirty="0"/>
              <a:t>. 16(2): 101-120 (2013)</a:t>
            </a:r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crowdsourcing-based relevance experimentation: an industrial perspective. Omar Alonso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Tutorial 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Mechanical Turk: Requester Best Practices Guide</a:t>
            </a:r>
          </a:p>
          <a:p>
            <a:endParaRPr lang="en-US" dirty="0"/>
          </a:p>
          <a:p>
            <a:r>
              <a:rPr lang="en-US" dirty="0"/>
              <a:t>Quantifying 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oﬄine vs. online evaluation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209101"/>
              </p:ext>
            </p:extLst>
          </p:nvPr>
        </p:nvGraphicFramePr>
        <p:xfrm>
          <a:off x="2024449" y="2162796"/>
          <a:ext cx="7729152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107">
                  <a:extLst>
                    <a:ext uri="{9D8B030D-6E8A-4147-A177-3AD203B41FA5}">
                      <a16:colId xmlns:a16="http://schemas.microsoft.com/office/drawing/2014/main" val="125776471"/>
                    </a:ext>
                  </a:extLst>
                </a:gridCol>
                <a:gridCol w="3082030">
                  <a:extLst>
                    <a:ext uri="{9D8B030D-6E8A-4147-A177-3AD203B41FA5}">
                      <a16:colId xmlns:a16="http://schemas.microsoft.com/office/drawing/2014/main" val="1279726841"/>
                    </a:ext>
                  </a:extLst>
                </a:gridCol>
                <a:gridCol w="3441015">
                  <a:extLst>
                    <a:ext uri="{9D8B030D-6E8A-4147-A177-3AD203B41FA5}">
                      <a16:colId xmlns:a16="http://schemas.microsoft.com/office/drawing/2014/main" val="403500377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994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Very little marginal cost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Based on actual user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 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Easy to try new ideas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Amortized cost / reusability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183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large-scale data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Noisy interpretation of behavior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marginal cost of label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Need for judging infrastructure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‘ground truth’ judgments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Difficult to model real users’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9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Highlights on Document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Highlighted versions of the document were perceived to be more relevant to plain versions. </a:t>
            </a:r>
            <a:r>
              <a:rPr lang="en-US" baseline="-25000" dirty="0"/>
              <a:t>[Alonso, 2013]</a:t>
            </a:r>
          </a:p>
          <a:p>
            <a:r>
              <a:rPr lang="en-US" dirty="0"/>
              <a:t>Subtle interface change can affect the outcome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Example: </a:t>
            </a:r>
            <a:r>
              <a:rPr lang="en-US" dirty="0" err="1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Cohen’s Kappa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Quality Score: Cohen’s Kappa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(a): Observed agreement among </a:t>
            </a:r>
            <a:r>
              <a:rPr lang="en-GB" dirty="0" err="1"/>
              <a:t>raters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</a:t>
            </a:r>
            <a:r>
              <a:rPr lang="en-GB" dirty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 = (9+8+6)/36 = 23/36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(15/36)*(13/36)</a:t>
            </a:r>
          </a:p>
          <a:p>
            <a:r>
              <a:rPr lang="en-GB" dirty="0"/>
              <a:t>E[w1=a&amp;w2=a] = (15/36)*(13/36)*36</a:t>
            </a:r>
          </a:p>
          <a:p>
            <a:r>
              <a:rPr lang="en-GB" dirty="0"/>
              <a:t>                            = 5.42</a:t>
            </a:r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 dirty="0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End-to-End evaluation process in Bing</a:t>
            </a:r>
          </a:p>
          <a:p>
            <a:endParaRPr lang="en-US" dirty="0"/>
          </a:p>
          <a:p>
            <a:r>
              <a:rPr lang="en-US" dirty="0"/>
              <a:t>Learn about various decisions and tips for each step</a:t>
            </a:r>
          </a:p>
          <a:p>
            <a:endParaRPr lang="en-US" dirty="0"/>
          </a:p>
          <a:p>
            <a:r>
              <a:rPr lang="en-US" dirty="0"/>
              <a:t>Practice designing a judging interface for a typical search task</a:t>
            </a:r>
          </a:p>
          <a:p>
            <a:endParaRPr lang="en-US" dirty="0"/>
          </a:p>
          <a:p>
            <a:r>
              <a:rPr lang="en-US" dirty="0"/>
              <a:t>Review related literature in various fronts</a:t>
            </a:r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12.34/36</a:t>
            </a:r>
          </a:p>
          <a:p>
            <a:r>
              <a:rPr lang="en-GB" dirty="0" err="1"/>
              <a:t>Pr</a:t>
            </a:r>
            <a:r>
              <a:rPr lang="en-GB" dirty="0"/>
              <a:t>(a) = 23/36</a:t>
            </a:r>
          </a:p>
          <a:p>
            <a:r>
              <a:rPr lang="en-GB" dirty="0"/>
              <a:t>Kappa = (23-12.34)/(36-12.34)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value for Kappa?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Kappa &gt;= 0.70 =&gt; reliable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endParaRPr lang="en-GB" dirty="0"/>
          </a:p>
          <a:p>
            <a:r>
              <a:rPr lang="en-GB" dirty="0"/>
              <a:t>For the above example, inter-</a:t>
            </a:r>
            <a:r>
              <a:rPr lang="en-GB" dirty="0" err="1"/>
              <a:t>rater</a:t>
            </a:r>
            <a:r>
              <a:rPr lang="en-GB" dirty="0"/>
              <a:t> reliability is not satisfactory</a:t>
            </a:r>
          </a:p>
          <a:p>
            <a:endParaRPr lang="en-GB" dirty="0"/>
          </a:p>
          <a:p>
            <a:r>
              <a:rPr lang="en-GB" dirty="0"/>
              <a:t>If Kappa&lt;0.70, need ways to improve worker quality</a:t>
            </a:r>
          </a:p>
          <a:p>
            <a:pPr lvl="1"/>
            <a:r>
              <a:rPr lang="en-GB" dirty="0"/>
              <a:t>Better incentives</a:t>
            </a:r>
          </a:p>
          <a:p>
            <a:pPr lvl="1"/>
            <a:r>
              <a:rPr lang="en-GB" dirty="0"/>
              <a:t>Better interface for the task</a:t>
            </a:r>
          </a:p>
          <a:p>
            <a:pPr lvl="1"/>
            <a:r>
              <a:rPr lang="en-GB" dirty="0"/>
              <a:t>Better guidelines/clarifications for the task</a:t>
            </a:r>
          </a:p>
          <a:p>
            <a:pPr lvl="1"/>
            <a:r>
              <a:rPr lang="en-GB" dirty="0"/>
              <a:t>Training before the task…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Confidence Interval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(covered in Part I)</a:t>
            </a:r>
          </a:p>
          <a:p>
            <a:pPr lvl="1"/>
            <a:r>
              <a:rPr lang="en-US" dirty="0"/>
              <a:t>How confident can we be about our conclusion?</a:t>
            </a:r>
          </a:p>
          <a:p>
            <a:pPr lvl="1"/>
            <a:endParaRPr lang="en-US" dirty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/>
              <a:t>How precise is our estimate?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statistical significance and confidence interval should be reported!</a:t>
            </a:r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and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Does the 95% C.I. of sample mean include zero?</a:t>
            </a:r>
          </a:p>
          <a:p>
            <a:endParaRPr lang="en-US" dirty="0"/>
          </a:p>
          <a:p>
            <a:r>
              <a:rPr lang="en-US" dirty="0"/>
              <a:t>Hypothesis Testing</a:t>
            </a:r>
          </a:p>
          <a:p>
            <a:pPr lvl="1"/>
            <a:r>
              <a:rPr lang="en-US" dirty="0"/>
              <a:t>Does 95% C.I. under H0 include the critical value 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Critical Value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Conf. Int. under H0</a:t>
            </a:r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and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/>
              <a:t>95% confidence interval: 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/>
              <a:t>This means 95% of sample will include the mean of original sample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confidence level (typically 95%)</a:t>
                </a:r>
              </a:p>
              <a:p>
                <a:r>
                  <a:rPr lang="en-US" dirty="0"/>
                  <a:t>Estimate a sampling distribution (sample mean &amp; variance)</a:t>
                </a:r>
              </a:p>
              <a:p>
                <a:r>
                  <a:rPr lang="en-US" dirty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Sampling Distribution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 1.96 (for 95% C.I.)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sample size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1"/>
          <p:cNvSpPr/>
          <p:nvPr/>
        </p:nvSpPr>
        <p:spPr>
          <a:xfrm>
            <a:off x="2562224" y="1848359"/>
            <a:ext cx="4288567" cy="33237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64843"/>
              </p:ext>
            </p:extLst>
          </p:nvPr>
        </p:nvGraphicFramePr>
        <p:xfrm>
          <a:off x="3004799" y="2151572"/>
          <a:ext cx="2179320" cy="23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ounded Rectangle 5"/>
          <p:cNvSpPr/>
          <p:nvPr/>
        </p:nvSpPr>
        <p:spPr>
          <a:xfrm>
            <a:off x="31457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6"/>
          <p:cNvSpPr/>
          <p:nvPr/>
        </p:nvSpPr>
        <p:spPr>
          <a:xfrm>
            <a:off x="35458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/>
          <p:nvPr/>
        </p:nvSpPr>
        <p:spPr>
          <a:xfrm>
            <a:off x="39458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/>
          <p:cNvSpPr/>
          <p:nvPr/>
        </p:nvSpPr>
        <p:spPr>
          <a:xfrm>
            <a:off x="43459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/>
          <p:cNvSpPr/>
          <p:nvPr/>
        </p:nvSpPr>
        <p:spPr>
          <a:xfrm>
            <a:off x="47459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0"/>
          <p:cNvSpPr/>
          <p:nvPr/>
        </p:nvSpPr>
        <p:spPr>
          <a:xfrm>
            <a:off x="31457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/>
          <p:cNvSpPr/>
          <p:nvPr/>
        </p:nvSpPr>
        <p:spPr>
          <a:xfrm>
            <a:off x="35458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2"/>
          <p:cNvSpPr/>
          <p:nvPr/>
        </p:nvSpPr>
        <p:spPr>
          <a:xfrm>
            <a:off x="39458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3"/>
          <p:cNvSpPr/>
          <p:nvPr/>
        </p:nvSpPr>
        <p:spPr>
          <a:xfrm>
            <a:off x="43459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/>
          <p:cNvSpPr/>
          <p:nvPr/>
        </p:nvSpPr>
        <p:spPr>
          <a:xfrm>
            <a:off x="314576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5"/>
          <p:cNvSpPr/>
          <p:nvPr/>
        </p:nvSpPr>
        <p:spPr>
          <a:xfrm>
            <a:off x="3145769" y="378193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/>
          <p:cNvSpPr/>
          <p:nvPr/>
        </p:nvSpPr>
        <p:spPr>
          <a:xfrm>
            <a:off x="3145769" y="41724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/>
          <p:cNvSpPr/>
          <p:nvPr/>
        </p:nvSpPr>
        <p:spPr>
          <a:xfrm>
            <a:off x="354581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721"/>
              </p:ext>
            </p:extLst>
          </p:nvPr>
        </p:nvGraphicFramePr>
        <p:xfrm>
          <a:off x="5191738" y="2151572"/>
          <a:ext cx="1202055" cy="26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660119" y="1513397"/>
            <a:ext cx="20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Test Collection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01588703"/>
              </p:ext>
            </p:extLst>
          </p:nvPr>
        </p:nvGraphicFramePr>
        <p:xfrm>
          <a:off x="7092929" y="1848359"/>
          <a:ext cx="4594860" cy="35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1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36529</TotalTime>
  <Words>3405</Words>
  <Application>Microsoft Office PowerPoint</Application>
  <PresentationFormat>Widescreen</PresentationFormat>
  <Paragraphs>781</Paragraphs>
  <Slides>76</Slides>
  <Notes>28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Designing an End-to-End  Offline Evaluation Pipeline</vt:lpstr>
      <vt:lpstr>Speaker Bio</vt:lpstr>
      <vt:lpstr>Evaluating a Data Product</vt:lpstr>
      <vt:lpstr>Better Evaluation = Better Data Product</vt:lpstr>
      <vt:lpstr>Wait, can’t we just use online user data?</vt:lpstr>
      <vt:lpstr>Pros and cons of oﬄine vs. online evaluation</vt:lpstr>
      <vt:lpstr>Tutorial Objective</vt:lpstr>
      <vt:lpstr>Agenda: Steps for Offline Evaluation</vt:lpstr>
      <vt:lpstr>PowerPoint Presentation</vt:lpstr>
      <vt:lpstr>Preparing tasks</vt:lpstr>
      <vt:lpstr>PowerPoint Presentation</vt:lpstr>
      <vt:lpstr>What constitutes a task?</vt:lpstr>
      <vt:lpstr>Sampling tasks (queries)</vt:lpstr>
      <vt:lpstr>Add contexts if query alone is not enough</vt:lpstr>
      <vt:lpstr>Context Examples</vt:lpstr>
      <vt:lpstr>Designing a judging interface</vt:lpstr>
      <vt:lpstr>How would you evaluate this result?</vt:lpstr>
      <vt:lpstr>Determining Judging Target: Unit</vt:lpstr>
      <vt:lpstr>Absolute vs. Relative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Evaluating Search Systems Using Result Page Context  </vt:lpstr>
      <vt:lpstr>Evaluation by Comparing Result Sets in Context</vt:lpstr>
      <vt:lpstr>Here or There: Preference Judgments for Relevance [Carterette et al. 2008]</vt:lpstr>
      <vt:lpstr>Deciding on Judging Unit</vt:lpstr>
      <vt:lpstr>Designing a judging interface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164</cp:revision>
  <dcterms:created xsi:type="dcterms:W3CDTF">2015-05-28T03:18:39Z</dcterms:created>
  <dcterms:modified xsi:type="dcterms:W3CDTF">2016-11-16T23:03:02Z</dcterms:modified>
</cp:coreProperties>
</file>